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58" r:id="rId5"/>
    <p:sldId id="279" r:id="rId6"/>
    <p:sldId id="263" r:id="rId7"/>
    <p:sldId id="264" r:id="rId8"/>
    <p:sldId id="260" r:id="rId9"/>
    <p:sldId id="261" r:id="rId10"/>
    <p:sldId id="262" r:id="rId11"/>
    <p:sldId id="273" r:id="rId12"/>
    <p:sldId id="274" r:id="rId13"/>
    <p:sldId id="275" r:id="rId14"/>
    <p:sldId id="276" r:id="rId15"/>
    <p:sldId id="277" r:id="rId16"/>
    <p:sldId id="265" r:id="rId17"/>
    <p:sldId id="266" r:id="rId18"/>
    <p:sldId id="278" r:id="rId19"/>
    <p:sldId id="267" r:id="rId20"/>
    <p:sldId id="268" r:id="rId21"/>
    <p:sldId id="270" r:id="rId22"/>
    <p:sldId id="271" r:id="rId23"/>
    <p:sldId id="272" r:id="rId24"/>
    <p:sldId id="269" r:id="rId25"/>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imar_Servidor" initials="D" lastIdx="1" clrIdx="0">
    <p:extLst>
      <p:ext uri="{19B8F6BF-5375-455C-9EA6-DF929625EA0E}">
        <p15:presenceInfo xmlns:p15="http://schemas.microsoft.com/office/powerpoint/2012/main" userId="Daimar_Servid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71" d="100"/>
          <a:sy n="71"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E1E1B3-C99F-F139-35AE-B6554033264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1135C78D-C64C-D3A9-0464-0FD73A3817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30C9400B-2F4D-BF5A-36EE-33623FAC8D46}"/>
              </a:ext>
            </a:extLst>
          </p:cNvPr>
          <p:cNvSpPr>
            <a:spLocks noGrp="1"/>
          </p:cNvSpPr>
          <p:nvPr>
            <p:ph type="dt" sz="half" idx="10"/>
          </p:nvPr>
        </p:nvSpPr>
        <p:spPr/>
        <p:txBody>
          <a:bodyPr/>
          <a:lstStyle/>
          <a:p>
            <a:fld id="{9BCC32C5-A136-4E45-8239-56427A6F2CC3}" type="datetimeFigureOut">
              <a:rPr lang="es-CO" smtClean="0"/>
              <a:t>9/10/2022</a:t>
            </a:fld>
            <a:endParaRPr lang="es-CO"/>
          </a:p>
        </p:txBody>
      </p:sp>
      <p:sp>
        <p:nvSpPr>
          <p:cNvPr id="5" name="Marcador de pie de página 4">
            <a:extLst>
              <a:ext uri="{FF2B5EF4-FFF2-40B4-BE49-F238E27FC236}">
                <a16:creationId xmlns:a16="http://schemas.microsoft.com/office/drawing/2014/main" id="{5B604EF5-67D2-5B49-7FF8-A5E15AF1AF6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1B883B9-FF46-4E98-2CD0-585515B531EA}"/>
              </a:ext>
            </a:extLst>
          </p:cNvPr>
          <p:cNvSpPr>
            <a:spLocks noGrp="1"/>
          </p:cNvSpPr>
          <p:nvPr>
            <p:ph type="sldNum" sz="quarter" idx="12"/>
          </p:nvPr>
        </p:nvSpPr>
        <p:spPr/>
        <p:txBody>
          <a:bodyPr/>
          <a:lstStyle/>
          <a:p>
            <a:fld id="{B3C75189-BF2E-4900-A8FE-D5AE668E1718}" type="slidenum">
              <a:rPr lang="es-CO" smtClean="0"/>
              <a:t>‹Nº›</a:t>
            </a:fld>
            <a:endParaRPr lang="es-CO"/>
          </a:p>
        </p:txBody>
      </p:sp>
    </p:spTree>
    <p:extLst>
      <p:ext uri="{BB962C8B-B14F-4D97-AF65-F5344CB8AC3E}">
        <p14:creationId xmlns:p14="http://schemas.microsoft.com/office/powerpoint/2010/main" val="862002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C3069B-1044-F32F-1068-CDA4B8A47E7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5586B24B-69F5-D43C-36ED-B07B208D61C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62D2AE9-3349-5DC2-0BC8-0C1E4DE3BB6B}"/>
              </a:ext>
            </a:extLst>
          </p:cNvPr>
          <p:cNvSpPr>
            <a:spLocks noGrp="1"/>
          </p:cNvSpPr>
          <p:nvPr>
            <p:ph type="dt" sz="half" idx="10"/>
          </p:nvPr>
        </p:nvSpPr>
        <p:spPr/>
        <p:txBody>
          <a:bodyPr/>
          <a:lstStyle/>
          <a:p>
            <a:fld id="{9BCC32C5-A136-4E45-8239-56427A6F2CC3}" type="datetimeFigureOut">
              <a:rPr lang="es-CO" smtClean="0"/>
              <a:t>9/10/2022</a:t>
            </a:fld>
            <a:endParaRPr lang="es-CO"/>
          </a:p>
        </p:txBody>
      </p:sp>
      <p:sp>
        <p:nvSpPr>
          <p:cNvPr id="5" name="Marcador de pie de página 4">
            <a:extLst>
              <a:ext uri="{FF2B5EF4-FFF2-40B4-BE49-F238E27FC236}">
                <a16:creationId xmlns:a16="http://schemas.microsoft.com/office/drawing/2014/main" id="{389F5487-2B9C-74FB-6366-D51ECF46BA4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965E878-F798-CBE0-E14A-87E13F71CE6F}"/>
              </a:ext>
            </a:extLst>
          </p:cNvPr>
          <p:cNvSpPr>
            <a:spLocks noGrp="1"/>
          </p:cNvSpPr>
          <p:nvPr>
            <p:ph type="sldNum" sz="quarter" idx="12"/>
          </p:nvPr>
        </p:nvSpPr>
        <p:spPr/>
        <p:txBody>
          <a:bodyPr/>
          <a:lstStyle/>
          <a:p>
            <a:fld id="{B3C75189-BF2E-4900-A8FE-D5AE668E1718}" type="slidenum">
              <a:rPr lang="es-CO" smtClean="0"/>
              <a:t>‹Nº›</a:t>
            </a:fld>
            <a:endParaRPr lang="es-CO"/>
          </a:p>
        </p:txBody>
      </p:sp>
    </p:spTree>
    <p:extLst>
      <p:ext uri="{BB962C8B-B14F-4D97-AF65-F5344CB8AC3E}">
        <p14:creationId xmlns:p14="http://schemas.microsoft.com/office/powerpoint/2010/main" val="3692169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D02A215-FD69-4754-94F9-3C6481109D2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40CB04BF-B5BD-8897-8F8B-1570D2CE3E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7164AA8E-1E3A-E7EE-3446-1453464391DA}"/>
              </a:ext>
            </a:extLst>
          </p:cNvPr>
          <p:cNvSpPr>
            <a:spLocks noGrp="1"/>
          </p:cNvSpPr>
          <p:nvPr>
            <p:ph type="dt" sz="half" idx="10"/>
          </p:nvPr>
        </p:nvSpPr>
        <p:spPr/>
        <p:txBody>
          <a:bodyPr/>
          <a:lstStyle/>
          <a:p>
            <a:fld id="{9BCC32C5-A136-4E45-8239-56427A6F2CC3}" type="datetimeFigureOut">
              <a:rPr lang="es-CO" smtClean="0"/>
              <a:t>9/10/2022</a:t>
            </a:fld>
            <a:endParaRPr lang="es-CO"/>
          </a:p>
        </p:txBody>
      </p:sp>
      <p:sp>
        <p:nvSpPr>
          <p:cNvPr id="5" name="Marcador de pie de página 4">
            <a:extLst>
              <a:ext uri="{FF2B5EF4-FFF2-40B4-BE49-F238E27FC236}">
                <a16:creationId xmlns:a16="http://schemas.microsoft.com/office/drawing/2014/main" id="{3193DDDE-2C97-B9B3-B4DC-C60A039E31A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F9CB173-F86E-D53B-C019-67DD4CAC4CA8}"/>
              </a:ext>
            </a:extLst>
          </p:cNvPr>
          <p:cNvSpPr>
            <a:spLocks noGrp="1"/>
          </p:cNvSpPr>
          <p:nvPr>
            <p:ph type="sldNum" sz="quarter" idx="12"/>
          </p:nvPr>
        </p:nvSpPr>
        <p:spPr/>
        <p:txBody>
          <a:bodyPr/>
          <a:lstStyle/>
          <a:p>
            <a:fld id="{B3C75189-BF2E-4900-A8FE-D5AE668E1718}" type="slidenum">
              <a:rPr lang="es-CO" smtClean="0"/>
              <a:t>‹Nº›</a:t>
            </a:fld>
            <a:endParaRPr lang="es-CO"/>
          </a:p>
        </p:txBody>
      </p:sp>
    </p:spTree>
    <p:extLst>
      <p:ext uri="{BB962C8B-B14F-4D97-AF65-F5344CB8AC3E}">
        <p14:creationId xmlns:p14="http://schemas.microsoft.com/office/powerpoint/2010/main" val="3266861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3B056E-028D-5D88-CB6A-9EB05EEA1A8D}"/>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737B39A7-48D4-50A7-4795-21B501B5190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EE60F44-1357-BCDA-3D94-F121E7580FE2}"/>
              </a:ext>
            </a:extLst>
          </p:cNvPr>
          <p:cNvSpPr>
            <a:spLocks noGrp="1"/>
          </p:cNvSpPr>
          <p:nvPr>
            <p:ph type="dt" sz="half" idx="10"/>
          </p:nvPr>
        </p:nvSpPr>
        <p:spPr/>
        <p:txBody>
          <a:bodyPr/>
          <a:lstStyle/>
          <a:p>
            <a:fld id="{9BCC32C5-A136-4E45-8239-56427A6F2CC3}" type="datetimeFigureOut">
              <a:rPr lang="es-CO" smtClean="0"/>
              <a:t>9/10/2022</a:t>
            </a:fld>
            <a:endParaRPr lang="es-CO"/>
          </a:p>
        </p:txBody>
      </p:sp>
      <p:sp>
        <p:nvSpPr>
          <p:cNvPr id="5" name="Marcador de pie de página 4">
            <a:extLst>
              <a:ext uri="{FF2B5EF4-FFF2-40B4-BE49-F238E27FC236}">
                <a16:creationId xmlns:a16="http://schemas.microsoft.com/office/drawing/2014/main" id="{7F16646B-DFC8-75A1-EDAA-B6D54C1F669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A48368C-B422-FFF1-7C32-6A6F9012A491}"/>
              </a:ext>
            </a:extLst>
          </p:cNvPr>
          <p:cNvSpPr>
            <a:spLocks noGrp="1"/>
          </p:cNvSpPr>
          <p:nvPr>
            <p:ph type="sldNum" sz="quarter" idx="12"/>
          </p:nvPr>
        </p:nvSpPr>
        <p:spPr/>
        <p:txBody>
          <a:bodyPr/>
          <a:lstStyle/>
          <a:p>
            <a:fld id="{B3C75189-BF2E-4900-A8FE-D5AE668E1718}" type="slidenum">
              <a:rPr lang="es-CO" smtClean="0"/>
              <a:t>‹Nº›</a:t>
            </a:fld>
            <a:endParaRPr lang="es-CO"/>
          </a:p>
        </p:txBody>
      </p:sp>
    </p:spTree>
    <p:extLst>
      <p:ext uri="{BB962C8B-B14F-4D97-AF65-F5344CB8AC3E}">
        <p14:creationId xmlns:p14="http://schemas.microsoft.com/office/powerpoint/2010/main" val="2958799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D6A4A9-56A6-E16F-DB96-F6661787610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2072E6D4-A91B-E852-75A1-1DDCA1B91D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ACA2803-9606-6C18-DA2E-0E132325C797}"/>
              </a:ext>
            </a:extLst>
          </p:cNvPr>
          <p:cNvSpPr>
            <a:spLocks noGrp="1"/>
          </p:cNvSpPr>
          <p:nvPr>
            <p:ph type="dt" sz="half" idx="10"/>
          </p:nvPr>
        </p:nvSpPr>
        <p:spPr/>
        <p:txBody>
          <a:bodyPr/>
          <a:lstStyle/>
          <a:p>
            <a:fld id="{9BCC32C5-A136-4E45-8239-56427A6F2CC3}" type="datetimeFigureOut">
              <a:rPr lang="es-CO" smtClean="0"/>
              <a:t>9/10/2022</a:t>
            </a:fld>
            <a:endParaRPr lang="es-CO"/>
          </a:p>
        </p:txBody>
      </p:sp>
      <p:sp>
        <p:nvSpPr>
          <p:cNvPr id="5" name="Marcador de pie de página 4">
            <a:extLst>
              <a:ext uri="{FF2B5EF4-FFF2-40B4-BE49-F238E27FC236}">
                <a16:creationId xmlns:a16="http://schemas.microsoft.com/office/drawing/2014/main" id="{E973A1B5-7A9C-70D4-D36B-F203FC2DB58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874ECFC-06A2-6726-A87E-62FAC8556407}"/>
              </a:ext>
            </a:extLst>
          </p:cNvPr>
          <p:cNvSpPr>
            <a:spLocks noGrp="1"/>
          </p:cNvSpPr>
          <p:nvPr>
            <p:ph type="sldNum" sz="quarter" idx="12"/>
          </p:nvPr>
        </p:nvSpPr>
        <p:spPr/>
        <p:txBody>
          <a:bodyPr/>
          <a:lstStyle/>
          <a:p>
            <a:fld id="{B3C75189-BF2E-4900-A8FE-D5AE668E1718}" type="slidenum">
              <a:rPr lang="es-CO" smtClean="0"/>
              <a:t>‹Nº›</a:t>
            </a:fld>
            <a:endParaRPr lang="es-CO"/>
          </a:p>
        </p:txBody>
      </p:sp>
    </p:spTree>
    <p:extLst>
      <p:ext uri="{BB962C8B-B14F-4D97-AF65-F5344CB8AC3E}">
        <p14:creationId xmlns:p14="http://schemas.microsoft.com/office/powerpoint/2010/main" val="126440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347E03-EC64-9120-E026-AC7CB2363913}"/>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C2322B5D-FF96-BC4B-4F1E-826C4C50E28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050F65DD-7124-7433-742F-3C90F98EB6D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294EC535-90AF-B71B-0558-6C25E2C03200}"/>
              </a:ext>
            </a:extLst>
          </p:cNvPr>
          <p:cNvSpPr>
            <a:spLocks noGrp="1"/>
          </p:cNvSpPr>
          <p:nvPr>
            <p:ph type="dt" sz="half" idx="10"/>
          </p:nvPr>
        </p:nvSpPr>
        <p:spPr/>
        <p:txBody>
          <a:bodyPr/>
          <a:lstStyle/>
          <a:p>
            <a:fld id="{9BCC32C5-A136-4E45-8239-56427A6F2CC3}" type="datetimeFigureOut">
              <a:rPr lang="es-CO" smtClean="0"/>
              <a:t>9/10/2022</a:t>
            </a:fld>
            <a:endParaRPr lang="es-CO"/>
          </a:p>
        </p:txBody>
      </p:sp>
      <p:sp>
        <p:nvSpPr>
          <p:cNvPr id="6" name="Marcador de pie de página 5">
            <a:extLst>
              <a:ext uri="{FF2B5EF4-FFF2-40B4-BE49-F238E27FC236}">
                <a16:creationId xmlns:a16="http://schemas.microsoft.com/office/drawing/2014/main" id="{B197ED59-83DE-3F83-BFE1-203B74FF5BC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F0CDCD37-8576-2439-0766-D1B311800D05}"/>
              </a:ext>
            </a:extLst>
          </p:cNvPr>
          <p:cNvSpPr>
            <a:spLocks noGrp="1"/>
          </p:cNvSpPr>
          <p:nvPr>
            <p:ph type="sldNum" sz="quarter" idx="12"/>
          </p:nvPr>
        </p:nvSpPr>
        <p:spPr/>
        <p:txBody>
          <a:bodyPr/>
          <a:lstStyle/>
          <a:p>
            <a:fld id="{B3C75189-BF2E-4900-A8FE-D5AE668E1718}" type="slidenum">
              <a:rPr lang="es-CO" smtClean="0"/>
              <a:t>‹Nº›</a:t>
            </a:fld>
            <a:endParaRPr lang="es-CO"/>
          </a:p>
        </p:txBody>
      </p:sp>
    </p:spTree>
    <p:extLst>
      <p:ext uri="{BB962C8B-B14F-4D97-AF65-F5344CB8AC3E}">
        <p14:creationId xmlns:p14="http://schemas.microsoft.com/office/powerpoint/2010/main" val="3609348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0C0EE9-7A28-0C1D-1317-66B2BE632BC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D7995371-B123-0153-0C29-A5FA5B1C67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9AF0ADD-3037-1EA2-DA45-4887185968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F1D92291-EBAF-B8CD-7DCE-FF8E012946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2898D30-A547-98F5-9C4A-F1B0BDA2C0F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FC24B1DC-2A03-9B79-BE18-C8F6FFD0F37E}"/>
              </a:ext>
            </a:extLst>
          </p:cNvPr>
          <p:cNvSpPr>
            <a:spLocks noGrp="1"/>
          </p:cNvSpPr>
          <p:nvPr>
            <p:ph type="dt" sz="half" idx="10"/>
          </p:nvPr>
        </p:nvSpPr>
        <p:spPr/>
        <p:txBody>
          <a:bodyPr/>
          <a:lstStyle/>
          <a:p>
            <a:fld id="{9BCC32C5-A136-4E45-8239-56427A6F2CC3}" type="datetimeFigureOut">
              <a:rPr lang="es-CO" smtClean="0"/>
              <a:t>9/10/2022</a:t>
            </a:fld>
            <a:endParaRPr lang="es-CO"/>
          </a:p>
        </p:txBody>
      </p:sp>
      <p:sp>
        <p:nvSpPr>
          <p:cNvPr id="8" name="Marcador de pie de página 7">
            <a:extLst>
              <a:ext uri="{FF2B5EF4-FFF2-40B4-BE49-F238E27FC236}">
                <a16:creationId xmlns:a16="http://schemas.microsoft.com/office/drawing/2014/main" id="{0BA5DB34-D702-83A2-E366-93E8662383F0}"/>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6AD90706-330B-AF38-C17D-ACBED323659C}"/>
              </a:ext>
            </a:extLst>
          </p:cNvPr>
          <p:cNvSpPr>
            <a:spLocks noGrp="1"/>
          </p:cNvSpPr>
          <p:nvPr>
            <p:ph type="sldNum" sz="quarter" idx="12"/>
          </p:nvPr>
        </p:nvSpPr>
        <p:spPr/>
        <p:txBody>
          <a:bodyPr/>
          <a:lstStyle/>
          <a:p>
            <a:fld id="{B3C75189-BF2E-4900-A8FE-D5AE668E1718}" type="slidenum">
              <a:rPr lang="es-CO" smtClean="0"/>
              <a:t>‹Nº›</a:t>
            </a:fld>
            <a:endParaRPr lang="es-CO"/>
          </a:p>
        </p:txBody>
      </p:sp>
    </p:spTree>
    <p:extLst>
      <p:ext uri="{BB962C8B-B14F-4D97-AF65-F5344CB8AC3E}">
        <p14:creationId xmlns:p14="http://schemas.microsoft.com/office/powerpoint/2010/main" val="1029091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FE280D-BC6A-B2A4-F240-3E2089B642E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DC4F810F-2AA2-604C-CE83-C822222EDB4E}"/>
              </a:ext>
            </a:extLst>
          </p:cNvPr>
          <p:cNvSpPr>
            <a:spLocks noGrp="1"/>
          </p:cNvSpPr>
          <p:nvPr>
            <p:ph type="dt" sz="half" idx="10"/>
          </p:nvPr>
        </p:nvSpPr>
        <p:spPr/>
        <p:txBody>
          <a:bodyPr/>
          <a:lstStyle/>
          <a:p>
            <a:fld id="{9BCC32C5-A136-4E45-8239-56427A6F2CC3}" type="datetimeFigureOut">
              <a:rPr lang="es-CO" smtClean="0"/>
              <a:t>9/10/2022</a:t>
            </a:fld>
            <a:endParaRPr lang="es-CO"/>
          </a:p>
        </p:txBody>
      </p:sp>
      <p:sp>
        <p:nvSpPr>
          <p:cNvPr id="4" name="Marcador de pie de página 3">
            <a:extLst>
              <a:ext uri="{FF2B5EF4-FFF2-40B4-BE49-F238E27FC236}">
                <a16:creationId xmlns:a16="http://schemas.microsoft.com/office/drawing/2014/main" id="{4A34178D-CFD1-4A03-D437-20EE357158E0}"/>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B59B4BD8-8EC2-5F5D-5077-DB4EFFBD0D83}"/>
              </a:ext>
            </a:extLst>
          </p:cNvPr>
          <p:cNvSpPr>
            <a:spLocks noGrp="1"/>
          </p:cNvSpPr>
          <p:nvPr>
            <p:ph type="sldNum" sz="quarter" idx="12"/>
          </p:nvPr>
        </p:nvSpPr>
        <p:spPr/>
        <p:txBody>
          <a:bodyPr/>
          <a:lstStyle/>
          <a:p>
            <a:fld id="{B3C75189-BF2E-4900-A8FE-D5AE668E1718}" type="slidenum">
              <a:rPr lang="es-CO" smtClean="0"/>
              <a:t>‹Nº›</a:t>
            </a:fld>
            <a:endParaRPr lang="es-CO"/>
          </a:p>
        </p:txBody>
      </p:sp>
    </p:spTree>
    <p:extLst>
      <p:ext uri="{BB962C8B-B14F-4D97-AF65-F5344CB8AC3E}">
        <p14:creationId xmlns:p14="http://schemas.microsoft.com/office/powerpoint/2010/main" val="1570182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8E26CE3-F5D0-E3BD-A1CF-C7E6A3E76E36}"/>
              </a:ext>
            </a:extLst>
          </p:cNvPr>
          <p:cNvSpPr>
            <a:spLocks noGrp="1"/>
          </p:cNvSpPr>
          <p:nvPr>
            <p:ph type="dt" sz="half" idx="10"/>
          </p:nvPr>
        </p:nvSpPr>
        <p:spPr/>
        <p:txBody>
          <a:bodyPr/>
          <a:lstStyle/>
          <a:p>
            <a:fld id="{9BCC32C5-A136-4E45-8239-56427A6F2CC3}" type="datetimeFigureOut">
              <a:rPr lang="es-CO" smtClean="0"/>
              <a:t>9/10/2022</a:t>
            </a:fld>
            <a:endParaRPr lang="es-CO"/>
          </a:p>
        </p:txBody>
      </p:sp>
      <p:sp>
        <p:nvSpPr>
          <p:cNvPr id="3" name="Marcador de pie de página 2">
            <a:extLst>
              <a:ext uri="{FF2B5EF4-FFF2-40B4-BE49-F238E27FC236}">
                <a16:creationId xmlns:a16="http://schemas.microsoft.com/office/drawing/2014/main" id="{788424F3-6ED2-FCAF-ACF7-186A5164F4D1}"/>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1814969D-2E46-871E-CB1F-9621C4ED2955}"/>
              </a:ext>
            </a:extLst>
          </p:cNvPr>
          <p:cNvSpPr>
            <a:spLocks noGrp="1"/>
          </p:cNvSpPr>
          <p:nvPr>
            <p:ph type="sldNum" sz="quarter" idx="12"/>
          </p:nvPr>
        </p:nvSpPr>
        <p:spPr/>
        <p:txBody>
          <a:bodyPr/>
          <a:lstStyle/>
          <a:p>
            <a:fld id="{B3C75189-BF2E-4900-A8FE-D5AE668E1718}" type="slidenum">
              <a:rPr lang="es-CO" smtClean="0"/>
              <a:t>‹Nº›</a:t>
            </a:fld>
            <a:endParaRPr lang="es-CO"/>
          </a:p>
        </p:txBody>
      </p:sp>
    </p:spTree>
    <p:extLst>
      <p:ext uri="{BB962C8B-B14F-4D97-AF65-F5344CB8AC3E}">
        <p14:creationId xmlns:p14="http://schemas.microsoft.com/office/powerpoint/2010/main" val="3616143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251C25-9E15-D7D1-6A99-2AD7AA42761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C948FA4A-82C0-C114-2EAC-1E8356B2BF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14A32838-B41B-236F-1844-530DA28AA3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9B31212-9DEF-9559-1B8C-B5C7A2C0AF40}"/>
              </a:ext>
            </a:extLst>
          </p:cNvPr>
          <p:cNvSpPr>
            <a:spLocks noGrp="1"/>
          </p:cNvSpPr>
          <p:nvPr>
            <p:ph type="dt" sz="half" idx="10"/>
          </p:nvPr>
        </p:nvSpPr>
        <p:spPr/>
        <p:txBody>
          <a:bodyPr/>
          <a:lstStyle/>
          <a:p>
            <a:fld id="{9BCC32C5-A136-4E45-8239-56427A6F2CC3}" type="datetimeFigureOut">
              <a:rPr lang="es-CO" smtClean="0"/>
              <a:t>9/10/2022</a:t>
            </a:fld>
            <a:endParaRPr lang="es-CO"/>
          </a:p>
        </p:txBody>
      </p:sp>
      <p:sp>
        <p:nvSpPr>
          <p:cNvPr id="6" name="Marcador de pie de página 5">
            <a:extLst>
              <a:ext uri="{FF2B5EF4-FFF2-40B4-BE49-F238E27FC236}">
                <a16:creationId xmlns:a16="http://schemas.microsoft.com/office/drawing/2014/main" id="{71577D0D-3821-CE79-D69E-7CE2C6F936CE}"/>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D292CDD7-6358-689B-EAD3-430375011EB2}"/>
              </a:ext>
            </a:extLst>
          </p:cNvPr>
          <p:cNvSpPr>
            <a:spLocks noGrp="1"/>
          </p:cNvSpPr>
          <p:nvPr>
            <p:ph type="sldNum" sz="quarter" idx="12"/>
          </p:nvPr>
        </p:nvSpPr>
        <p:spPr/>
        <p:txBody>
          <a:bodyPr/>
          <a:lstStyle/>
          <a:p>
            <a:fld id="{B3C75189-BF2E-4900-A8FE-D5AE668E1718}" type="slidenum">
              <a:rPr lang="es-CO" smtClean="0"/>
              <a:t>‹Nº›</a:t>
            </a:fld>
            <a:endParaRPr lang="es-CO"/>
          </a:p>
        </p:txBody>
      </p:sp>
    </p:spTree>
    <p:extLst>
      <p:ext uri="{BB962C8B-B14F-4D97-AF65-F5344CB8AC3E}">
        <p14:creationId xmlns:p14="http://schemas.microsoft.com/office/powerpoint/2010/main" val="928335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55E724-D7DB-9A79-1EE5-EBF672263AD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DED7419A-8913-1DE6-5845-D572897BA6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EFE4832D-55E8-26D2-0456-FE0DDE06A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C82F329-78A5-1B2B-F9CA-3772F7F4016E}"/>
              </a:ext>
            </a:extLst>
          </p:cNvPr>
          <p:cNvSpPr>
            <a:spLocks noGrp="1"/>
          </p:cNvSpPr>
          <p:nvPr>
            <p:ph type="dt" sz="half" idx="10"/>
          </p:nvPr>
        </p:nvSpPr>
        <p:spPr/>
        <p:txBody>
          <a:bodyPr/>
          <a:lstStyle/>
          <a:p>
            <a:fld id="{9BCC32C5-A136-4E45-8239-56427A6F2CC3}" type="datetimeFigureOut">
              <a:rPr lang="es-CO" smtClean="0"/>
              <a:t>9/10/2022</a:t>
            </a:fld>
            <a:endParaRPr lang="es-CO"/>
          </a:p>
        </p:txBody>
      </p:sp>
      <p:sp>
        <p:nvSpPr>
          <p:cNvPr id="6" name="Marcador de pie de página 5">
            <a:extLst>
              <a:ext uri="{FF2B5EF4-FFF2-40B4-BE49-F238E27FC236}">
                <a16:creationId xmlns:a16="http://schemas.microsoft.com/office/drawing/2014/main" id="{F9925E80-340D-5051-A216-69145449AA50}"/>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B3E328B9-14F2-BA56-9426-C7B1386BD67D}"/>
              </a:ext>
            </a:extLst>
          </p:cNvPr>
          <p:cNvSpPr>
            <a:spLocks noGrp="1"/>
          </p:cNvSpPr>
          <p:nvPr>
            <p:ph type="sldNum" sz="quarter" idx="12"/>
          </p:nvPr>
        </p:nvSpPr>
        <p:spPr/>
        <p:txBody>
          <a:bodyPr/>
          <a:lstStyle/>
          <a:p>
            <a:fld id="{B3C75189-BF2E-4900-A8FE-D5AE668E1718}" type="slidenum">
              <a:rPr lang="es-CO" smtClean="0"/>
              <a:t>‹Nº›</a:t>
            </a:fld>
            <a:endParaRPr lang="es-CO"/>
          </a:p>
        </p:txBody>
      </p:sp>
    </p:spTree>
    <p:extLst>
      <p:ext uri="{BB962C8B-B14F-4D97-AF65-F5344CB8AC3E}">
        <p14:creationId xmlns:p14="http://schemas.microsoft.com/office/powerpoint/2010/main" val="933710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221EFD0-A087-659E-022F-6607806D1F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102EE913-DE5C-4F2C-FFEF-F46600A2DF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6230C6F-C0A3-D6DA-2D31-B8BB5A4F5C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CC32C5-A136-4E45-8239-56427A6F2CC3}" type="datetimeFigureOut">
              <a:rPr lang="es-CO" smtClean="0"/>
              <a:t>9/10/2022</a:t>
            </a:fld>
            <a:endParaRPr lang="es-CO"/>
          </a:p>
        </p:txBody>
      </p:sp>
      <p:sp>
        <p:nvSpPr>
          <p:cNvPr id="5" name="Marcador de pie de página 4">
            <a:extLst>
              <a:ext uri="{FF2B5EF4-FFF2-40B4-BE49-F238E27FC236}">
                <a16:creationId xmlns:a16="http://schemas.microsoft.com/office/drawing/2014/main" id="{8F0D0FE9-6D4A-7819-D1C9-9E5986CE36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0F9FBF2F-334B-0097-01EA-B7F4B2CB3F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C75189-BF2E-4900-A8FE-D5AE668E1718}" type="slidenum">
              <a:rPr lang="es-CO" smtClean="0"/>
              <a:t>‹Nº›</a:t>
            </a:fld>
            <a:endParaRPr lang="es-CO"/>
          </a:p>
        </p:txBody>
      </p:sp>
    </p:spTree>
    <p:extLst>
      <p:ext uri="{BB962C8B-B14F-4D97-AF65-F5344CB8AC3E}">
        <p14:creationId xmlns:p14="http://schemas.microsoft.com/office/powerpoint/2010/main" val="315347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jpeg"/></Relationships>
</file>

<file path=ppt/slides/_rels/slide2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6EEF84C-83BF-88C9-9335-F805009C54A7}"/>
              </a:ext>
            </a:extLst>
          </p:cNvPr>
          <p:cNvPicPr>
            <a:picLocks noChangeAspect="1"/>
          </p:cNvPicPr>
          <p:nvPr/>
        </p:nvPicPr>
        <p:blipFill rotWithShape="1">
          <a:blip r:embed="rId2">
            <a:clrChange>
              <a:clrFrom>
                <a:srgbClr val="DBDDDC"/>
              </a:clrFrom>
              <a:clrTo>
                <a:srgbClr val="DBDDDC">
                  <a:alpha val="0"/>
                </a:srgbClr>
              </a:clrTo>
            </a:clrChange>
            <a:extLst>
              <a:ext uri="{28A0092B-C50C-407E-A947-70E740481C1C}">
                <a14:useLocalDpi xmlns:a14="http://schemas.microsoft.com/office/drawing/2010/main" val="0"/>
              </a:ext>
            </a:extLst>
          </a:blip>
          <a:srcRect t="25185"/>
          <a:stretch/>
        </p:blipFill>
        <p:spPr>
          <a:xfrm>
            <a:off x="0" y="1727200"/>
            <a:ext cx="12192000" cy="5130800"/>
          </a:xfrm>
          <a:prstGeom prst="rect">
            <a:avLst/>
          </a:prstGeom>
        </p:spPr>
      </p:pic>
      <p:sp>
        <p:nvSpPr>
          <p:cNvPr id="2" name="Título 1">
            <a:extLst>
              <a:ext uri="{FF2B5EF4-FFF2-40B4-BE49-F238E27FC236}">
                <a16:creationId xmlns:a16="http://schemas.microsoft.com/office/drawing/2014/main" id="{E645E3F2-2DCD-7FD1-4428-E0BDBA19B596}"/>
              </a:ext>
            </a:extLst>
          </p:cNvPr>
          <p:cNvSpPr>
            <a:spLocks noGrp="1"/>
          </p:cNvSpPr>
          <p:nvPr>
            <p:ph type="ctrTitle"/>
          </p:nvPr>
        </p:nvSpPr>
        <p:spPr>
          <a:xfrm>
            <a:off x="5740400" y="241300"/>
            <a:ext cx="6299200" cy="1168400"/>
          </a:xfrm>
        </p:spPr>
        <p:txBody>
          <a:bodyPr>
            <a:normAutofit/>
          </a:bodyPr>
          <a:lstStyle/>
          <a:p>
            <a:r>
              <a:rPr lang="es-ES" sz="2800" b="1" dirty="0">
                <a:solidFill>
                  <a:schemeClr val="accent2"/>
                </a:solidFill>
                <a:latin typeface="Century Gothic" panose="020B0502020202020204" pitchFamily="34" charset="0"/>
              </a:rPr>
              <a:t>HOSPITAL SAN JOSÉ DEL GUAVIARE</a:t>
            </a:r>
            <a:br>
              <a:rPr lang="es-ES" sz="2800" dirty="0">
                <a:latin typeface="Century Gothic" panose="020B0502020202020204" pitchFamily="34" charset="0"/>
              </a:rPr>
            </a:br>
            <a:r>
              <a:rPr lang="es-ES" sz="2000" dirty="0">
                <a:latin typeface="Century Gothic" panose="020B0502020202020204" pitchFamily="34" charset="0"/>
              </a:rPr>
              <a:t>SAN JOSÉ DEL GUAVIARE - COLOMBIA</a:t>
            </a:r>
            <a:endParaRPr lang="es-CO" sz="2800" dirty="0">
              <a:latin typeface="Century Gothic" panose="020B0502020202020204" pitchFamily="34" charset="0"/>
            </a:endParaRPr>
          </a:p>
        </p:txBody>
      </p:sp>
    </p:spTree>
    <p:extLst>
      <p:ext uri="{BB962C8B-B14F-4D97-AF65-F5344CB8AC3E}">
        <p14:creationId xmlns:p14="http://schemas.microsoft.com/office/powerpoint/2010/main" val="1277910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585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ZONIFICACIÓN HOSPITALARIA</a:t>
            </a:r>
            <a:endParaRPr lang="es-CO" sz="1300" b="1" dirty="0">
              <a:latin typeface="Century Gothic" panose="020B0502020202020204" pitchFamily="34" charset="0"/>
            </a:endParaRPr>
          </a:p>
        </p:txBody>
      </p:sp>
      <p:sp>
        <p:nvSpPr>
          <p:cNvPr id="19" name="Título 1">
            <a:extLst>
              <a:ext uri="{FF2B5EF4-FFF2-40B4-BE49-F238E27FC236}">
                <a16:creationId xmlns:a16="http://schemas.microsoft.com/office/drawing/2014/main" id="{62CDBB62-B0D1-443B-B98D-2AAEA6FBF65B}"/>
              </a:ext>
            </a:extLst>
          </p:cNvPr>
          <p:cNvSpPr txBox="1">
            <a:spLocks/>
          </p:cNvSpPr>
          <p:nvPr/>
        </p:nvSpPr>
        <p:spPr>
          <a:xfrm>
            <a:off x="69536" y="5447056"/>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400" b="1" dirty="0">
                <a:latin typeface="Century Gothic" panose="020B0502020202020204" pitchFamily="34" charset="0"/>
              </a:rPr>
              <a:t>NIVEL 3</a:t>
            </a:r>
            <a:endParaRPr lang="es-CO" sz="1100" b="1" dirty="0">
              <a:latin typeface="Century Gothic" panose="020B0502020202020204" pitchFamily="34" charset="0"/>
            </a:endParaRPr>
          </a:p>
        </p:txBody>
      </p:sp>
      <p:sp>
        <p:nvSpPr>
          <p:cNvPr id="17" name="CuadroTexto 16">
            <a:extLst>
              <a:ext uri="{FF2B5EF4-FFF2-40B4-BE49-F238E27FC236}">
                <a16:creationId xmlns:a16="http://schemas.microsoft.com/office/drawing/2014/main" id="{F887AF7F-2F85-CB7C-3FC6-B42E9BA9AEC5}"/>
              </a:ext>
            </a:extLst>
          </p:cNvPr>
          <p:cNvSpPr txBox="1"/>
          <p:nvPr/>
        </p:nvSpPr>
        <p:spPr>
          <a:xfrm>
            <a:off x="5254312" y="5524649"/>
            <a:ext cx="6400800" cy="307777"/>
          </a:xfrm>
          <a:prstGeom prst="rect">
            <a:avLst/>
          </a:prstGeom>
          <a:noFill/>
        </p:spPr>
        <p:txBody>
          <a:bodyPr wrap="square">
            <a:spAutoFit/>
          </a:bodyPr>
          <a:lstStyle/>
          <a:p>
            <a:r>
              <a:rPr lang="es-ES" sz="1400" b="1" dirty="0">
                <a:latin typeface="Century Gothic" panose="020B0502020202020204" pitchFamily="34" charset="0"/>
              </a:rPr>
              <a:t>NIVEL 4</a:t>
            </a:r>
            <a:endParaRPr lang="es-CO" sz="1400" dirty="0"/>
          </a:p>
        </p:txBody>
      </p:sp>
      <p:pic>
        <p:nvPicPr>
          <p:cNvPr id="3" name="Imagen 2">
            <a:extLst>
              <a:ext uri="{FF2B5EF4-FFF2-40B4-BE49-F238E27FC236}">
                <a16:creationId xmlns:a16="http://schemas.microsoft.com/office/drawing/2014/main" id="{977AD448-C113-8C07-CED0-D006F22F6146}"/>
              </a:ext>
            </a:extLst>
          </p:cNvPr>
          <p:cNvPicPr>
            <a:picLocks noChangeAspect="1"/>
          </p:cNvPicPr>
          <p:nvPr/>
        </p:nvPicPr>
        <p:blipFill>
          <a:blip r:embed="rId2"/>
          <a:stretch>
            <a:fillRect/>
          </a:stretch>
        </p:blipFill>
        <p:spPr>
          <a:xfrm>
            <a:off x="247641" y="1179463"/>
            <a:ext cx="4002106" cy="3717596"/>
          </a:xfrm>
          <a:prstGeom prst="rect">
            <a:avLst/>
          </a:prstGeom>
        </p:spPr>
      </p:pic>
      <p:pic>
        <p:nvPicPr>
          <p:cNvPr id="7" name="Imagen 6">
            <a:extLst>
              <a:ext uri="{FF2B5EF4-FFF2-40B4-BE49-F238E27FC236}">
                <a16:creationId xmlns:a16="http://schemas.microsoft.com/office/drawing/2014/main" id="{E0E47FA5-8BDE-E867-B570-2AA1D6B4EFBE}"/>
              </a:ext>
            </a:extLst>
          </p:cNvPr>
          <p:cNvPicPr>
            <a:picLocks noChangeAspect="1"/>
          </p:cNvPicPr>
          <p:nvPr/>
        </p:nvPicPr>
        <p:blipFill>
          <a:blip r:embed="rId3"/>
          <a:stretch>
            <a:fillRect/>
          </a:stretch>
        </p:blipFill>
        <p:spPr>
          <a:xfrm>
            <a:off x="6196424" y="1179462"/>
            <a:ext cx="4048545" cy="3909193"/>
          </a:xfrm>
          <a:prstGeom prst="rect">
            <a:avLst/>
          </a:prstGeom>
        </p:spPr>
      </p:pic>
      <p:pic>
        <p:nvPicPr>
          <p:cNvPr id="12" name="Imagen 11">
            <a:extLst>
              <a:ext uri="{FF2B5EF4-FFF2-40B4-BE49-F238E27FC236}">
                <a16:creationId xmlns:a16="http://schemas.microsoft.com/office/drawing/2014/main" id="{00D14BBA-F2B0-BFCC-BCF7-1144EE9013CF}"/>
              </a:ext>
            </a:extLst>
          </p:cNvPr>
          <p:cNvPicPr>
            <a:picLocks noChangeAspect="1"/>
          </p:cNvPicPr>
          <p:nvPr/>
        </p:nvPicPr>
        <p:blipFill>
          <a:blip r:embed="rId4"/>
          <a:stretch>
            <a:fillRect/>
          </a:stretch>
        </p:blipFill>
        <p:spPr>
          <a:xfrm>
            <a:off x="4061743" y="4374596"/>
            <a:ext cx="1410143" cy="522463"/>
          </a:xfrm>
          <a:prstGeom prst="rect">
            <a:avLst/>
          </a:prstGeom>
        </p:spPr>
      </p:pic>
      <p:pic>
        <p:nvPicPr>
          <p:cNvPr id="14" name="Imagen 13">
            <a:extLst>
              <a:ext uri="{FF2B5EF4-FFF2-40B4-BE49-F238E27FC236}">
                <a16:creationId xmlns:a16="http://schemas.microsoft.com/office/drawing/2014/main" id="{C3B13089-BE3E-EBD0-780E-2940103A2155}"/>
              </a:ext>
            </a:extLst>
          </p:cNvPr>
          <p:cNvPicPr>
            <a:picLocks noChangeAspect="1"/>
          </p:cNvPicPr>
          <p:nvPr/>
        </p:nvPicPr>
        <p:blipFill>
          <a:blip r:embed="rId4"/>
          <a:stretch>
            <a:fillRect/>
          </a:stretch>
        </p:blipFill>
        <p:spPr>
          <a:xfrm>
            <a:off x="10244969" y="4374595"/>
            <a:ext cx="1410143" cy="522463"/>
          </a:xfrm>
          <a:prstGeom prst="rect">
            <a:avLst/>
          </a:prstGeom>
        </p:spPr>
      </p:pic>
    </p:spTree>
    <p:extLst>
      <p:ext uri="{BB962C8B-B14F-4D97-AF65-F5344CB8AC3E}">
        <p14:creationId xmlns:p14="http://schemas.microsoft.com/office/powerpoint/2010/main" val="2353706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9688E1DF-622C-2D34-00A5-1926A8C84ABE}"/>
              </a:ext>
            </a:extLst>
          </p:cNvPr>
          <p:cNvPicPr>
            <a:picLocks noChangeAspect="1"/>
          </p:cNvPicPr>
          <p:nvPr/>
        </p:nvPicPr>
        <p:blipFill>
          <a:blip r:embed="rId2"/>
          <a:stretch>
            <a:fillRect/>
          </a:stretch>
        </p:blipFill>
        <p:spPr>
          <a:xfrm>
            <a:off x="2476500" y="641274"/>
            <a:ext cx="7658100" cy="6176863"/>
          </a:xfrm>
          <a:prstGeom prst="rect">
            <a:avLst/>
          </a:prstGeom>
        </p:spPr>
      </p:pic>
      <p:grpSp>
        <p:nvGrpSpPr>
          <p:cNvPr id="33" name="Grupo 32">
            <a:extLst>
              <a:ext uri="{FF2B5EF4-FFF2-40B4-BE49-F238E27FC236}">
                <a16:creationId xmlns:a16="http://schemas.microsoft.com/office/drawing/2014/main" id="{C108C5BA-EA85-D35D-034C-9CCF95F4DEC6}"/>
              </a:ext>
            </a:extLst>
          </p:cNvPr>
          <p:cNvGrpSpPr/>
          <p:nvPr/>
        </p:nvGrpSpPr>
        <p:grpSpPr>
          <a:xfrm>
            <a:off x="139700" y="-152549"/>
            <a:ext cx="12663488" cy="7010549"/>
            <a:chOff x="139700" y="-152549"/>
            <a:chExt cx="12663488" cy="7010549"/>
          </a:xfrm>
        </p:grpSpPr>
        <p:sp>
          <p:nvSpPr>
            <p:cNvPr id="25" name="Rectángulo 24">
              <a:extLst>
                <a:ext uri="{FF2B5EF4-FFF2-40B4-BE49-F238E27FC236}">
                  <a16:creationId xmlns:a16="http://schemas.microsoft.com/office/drawing/2014/main" id="{F4320CD6-4DE6-FC68-AED6-1B47993E34E0}"/>
                </a:ext>
              </a:extLst>
            </p:cNvPr>
            <p:cNvSpPr/>
            <p:nvPr/>
          </p:nvSpPr>
          <p:spPr>
            <a:xfrm>
              <a:off x="2380129" y="0"/>
              <a:ext cx="7879977"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585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ZONIFICACIÓN HOSPITALARIA</a:t>
              </a:r>
              <a:endParaRPr lang="es-CO" sz="1300" b="1" dirty="0">
                <a:latin typeface="Century Gothic" panose="020B0502020202020204" pitchFamily="34" charset="0"/>
              </a:endParaRPr>
            </a:p>
          </p:txBody>
        </p:sp>
      </p:grpSp>
      <p:sp>
        <p:nvSpPr>
          <p:cNvPr id="19" name="Título 1">
            <a:extLst>
              <a:ext uri="{FF2B5EF4-FFF2-40B4-BE49-F238E27FC236}">
                <a16:creationId xmlns:a16="http://schemas.microsoft.com/office/drawing/2014/main" id="{62CDBB62-B0D1-443B-B98D-2AAEA6FBF65B}"/>
              </a:ext>
            </a:extLst>
          </p:cNvPr>
          <p:cNvSpPr txBox="1">
            <a:spLocks/>
          </p:cNvSpPr>
          <p:nvPr/>
        </p:nvSpPr>
        <p:spPr>
          <a:xfrm>
            <a:off x="1505308" y="6858000"/>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400" b="1" dirty="0">
                <a:latin typeface="Century Gothic" panose="020B0502020202020204" pitchFamily="34" charset="0"/>
              </a:rPr>
              <a:t>NIVEL 3</a:t>
            </a:r>
            <a:endParaRPr lang="es-CO" sz="1100" b="1" dirty="0">
              <a:latin typeface="Century Gothic" panose="020B0502020202020204" pitchFamily="34" charset="0"/>
            </a:endParaRPr>
          </a:p>
        </p:txBody>
      </p:sp>
      <p:sp>
        <p:nvSpPr>
          <p:cNvPr id="17" name="CuadroTexto 16">
            <a:extLst>
              <a:ext uri="{FF2B5EF4-FFF2-40B4-BE49-F238E27FC236}">
                <a16:creationId xmlns:a16="http://schemas.microsoft.com/office/drawing/2014/main" id="{F887AF7F-2F85-CB7C-3FC6-B42E9BA9AEC5}"/>
              </a:ext>
            </a:extLst>
          </p:cNvPr>
          <p:cNvSpPr txBox="1"/>
          <p:nvPr/>
        </p:nvSpPr>
        <p:spPr>
          <a:xfrm>
            <a:off x="6690084" y="6985603"/>
            <a:ext cx="6400800" cy="307777"/>
          </a:xfrm>
          <a:prstGeom prst="rect">
            <a:avLst/>
          </a:prstGeom>
          <a:noFill/>
        </p:spPr>
        <p:txBody>
          <a:bodyPr wrap="square">
            <a:spAutoFit/>
          </a:bodyPr>
          <a:lstStyle/>
          <a:p>
            <a:r>
              <a:rPr lang="es-ES" sz="1400" b="1" dirty="0">
                <a:latin typeface="Century Gothic" panose="020B0502020202020204" pitchFamily="34" charset="0"/>
              </a:rPr>
              <a:t>NIVEL 4</a:t>
            </a:r>
            <a:endParaRPr lang="es-CO" sz="1400" dirty="0"/>
          </a:p>
        </p:txBody>
      </p:sp>
      <p:grpSp>
        <p:nvGrpSpPr>
          <p:cNvPr id="28" name="Grupo 27">
            <a:extLst>
              <a:ext uri="{FF2B5EF4-FFF2-40B4-BE49-F238E27FC236}">
                <a16:creationId xmlns:a16="http://schemas.microsoft.com/office/drawing/2014/main" id="{EA8B6F6C-8ACE-DFCB-EC09-93791FAAD03D}"/>
              </a:ext>
            </a:extLst>
          </p:cNvPr>
          <p:cNvGrpSpPr/>
          <p:nvPr/>
        </p:nvGrpSpPr>
        <p:grpSpPr>
          <a:xfrm>
            <a:off x="1789214" y="669753"/>
            <a:ext cx="6594340" cy="1984764"/>
            <a:chOff x="1789214" y="669753"/>
            <a:chExt cx="6594340" cy="1984764"/>
          </a:xfrm>
        </p:grpSpPr>
        <p:sp>
          <p:nvSpPr>
            <p:cNvPr id="9" name="CuadroTexto 8">
              <a:extLst>
                <a:ext uri="{FF2B5EF4-FFF2-40B4-BE49-F238E27FC236}">
                  <a16:creationId xmlns:a16="http://schemas.microsoft.com/office/drawing/2014/main" id="{2B18ADE2-0290-9200-62B6-F0CC959349EF}"/>
                </a:ext>
              </a:extLst>
            </p:cNvPr>
            <p:cNvSpPr txBox="1"/>
            <p:nvPr/>
          </p:nvSpPr>
          <p:spPr>
            <a:xfrm>
              <a:off x="6482841" y="669753"/>
              <a:ext cx="1900713" cy="1569660"/>
            </a:xfrm>
            <a:prstGeom prst="rect">
              <a:avLst/>
            </a:prstGeom>
            <a:noFill/>
          </p:spPr>
          <p:txBody>
            <a:bodyPr wrap="none" rtlCol="0">
              <a:spAutoFit/>
            </a:bodyPr>
            <a:lstStyle/>
            <a:p>
              <a:r>
                <a:rPr lang="es-ES" sz="1200" b="1" dirty="0">
                  <a:solidFill>
                    <a:schemeClr val="accent2">
                      <a:lumMod val="50000"/>
                    </a:schemeClr>
                  </a:solidFill>
                </a:rPr>
                <a:t>SERVICIOS GENERALES</a:t>
              </a:r>
            </a:p>
            <a:p>
              <a:pPr marL="171450" indent="-171450">
                <a:buFont typeface="Arial" panose="020B0604020202020204" pitchFamily="34" charset="0"/>
                <a:buChar char="•"/>
              </a:pPr>
              <a:r>
                <a:rPr lang="es-ES" sz="1200" dirty="0">
                  <a:solidFill>
                    <a:schemeClr val="accent2">
                      <a:lumMod val="50000"/>
                    </a:schemeClr>
                  </a:solidFill>
                </a:rPr>
                <a:t>COCINA</a:t>
              </a:r>
            </a:p>
            <a:p>
              <a:pPr marL="171450" indent="-171450">
                <a:buFont typeface="Arial" panose="020B0604020202020204" pitchFamily="34" charset="0"/>
                <a:buChar char="•"/>
              </a:pPr>
              <a:r>
                <a:rPr lang="es-ES" sz="1200" dirty="0">
                  <a:solidFill>
                    <a:schemeClr val="accent2">
                      <a:lumMod val="50000"/>
                    </a:schemeClr>
                  </a:solidFill>
                </a:rPr>
                <a:t>LAVANDERIA</a:t>
              </a:r>
            </a:p>
            <a:p>
              <a:pPr marL="171450" indent="-171450">
                <a:buFont typeface="Arial" panose="020B0604020202020204" pitchFamily="34" charset="0"/>
                <a:buChar char="•"/>
              </a:pPr>
              <a:r>
                <a:rPr lang="es-ES" sz="1200" dirty="0">
                  <a:solidFill>
                    <a:schemeClr val="accent2">
                      <a:lumMod val="50000"/>
                    </a:schemeClr>
                  </a:solidFill>
                </a:rPr>
                <a:t>ALMACEN</a:t>
              </a:r>
            </a:p>
            <a:p>
              <a:pPr marL="171450" indent="-171450">
                <a:buFont typeface="Arial" panose="020B0604020202020204" pitchFamily="34" charset="0"/>
                <a:buChar char="•"/>
              </a:pPr>
              <a:r>
                <a:rPr lang="es-ES" sz="1200" dirty="0">
                  <a:solidFill>
                    <a:schemeClr val="accent2">
                      <a:lumMod val="50000"/>
                    </a:schemeClr>
                  </a:solidFill>
                </a:rPr>
                <a:t>MORGUE</a:t>
              </a:r>
            </a:p>
            <a:p>
              <a:pPr marL="171450" indent="-171450">
                <a:buFont typeface="Arial" panose="020B0604020202020204" pitchFamily="34" charset="0"/>
                <a:buChar char="•"/>
              </a:pPr>
              <a:r>
                <a:rPr lang="es-ES" sz="1200" dirty="0">
                  <a:solidFill>
                    <a:schemeClr val="accent2">
                      <a:lumMod val="50000"/>
                    </a:schemeClr>
                  </a:solidFill>
                </a:rPr>
                <a:t>DEPOSITO DE RESIDUOS</a:t>
              </a:r>
            </a:p>
            <a:p>
              <a:pPr marL="171450" indent="-171450">
                <a:buFont typeface="Arial" panose="020B0604020202020204" pitchFamily="34" charset="0"/>
                <a:buChar char="•"/>
              </a:pPr>
              <a:r>
                <a:rPr lang="es-ES" sz="1200" dirty="0">
                  <a:solidFill>
                    <a:schemeClr val="accent2">
                      <a:lumMod val="50000"/>
                    </a:schemeClr>
                  </a:solidFill>
                </a:rPr>
                <a:t>MANTENIMIENTO</a:t>
              </a:r>
            </a:p>
            <a:p>
              <a:pPr marL="171450" indent="-171450">
                <a:buFont typeface="Arial" panose="020B0604020202020204" pitchFamily="34" charset="0"/>
                <a:buChar char="•"/>
              </a:pPr>
              <a:r>
                <a:rPr lang="es-ES" sz="1200" dirty="0">
                  <a:solidFill>
                    <a:schemeClr val="accent2">
                      <a:lumMod val="50000"/>
                    </a:schemeClr>
                  </a:solidFill>
                </a:rPr>
                <a:t>CUARTOS TÉCNICOS</a:t>
              </a:r>
              <a:endParaRPr lang="es-CO" sz="1200" dirty="0">
                <a:solidFill>
                  <a:schemeClr val="accent2">
                    <a:lumMod val="50000"/>
                  </a:schemeClr>
                </a:solidFill>
              </a:endParaRPr>
            </a:p>
          </p:txBody>
        </p:sp>
        <p:sp>
          <p:nvSpPr>
            <p:cNvPr id="10" name="CuadroTexto 9">
              <a:extLst>
                <a:ext uri="{FF2B5EF4-FFF2-40B4-BE49-F238E27FC236}">
                  <a16:creationId xmlns:a16="http://schemas.microsoft.com/office/drawing/2014/main" id="{FAA44022-80B7-D1F5-B459-648393D2111E}"/>
                </a:ext>
              </a:extLst>
            </p:cNvPr>
            <p:cNvSpPr txBox="1"/>
            <p:nvPr/>
          </p:nvSpPr>
          <p:spPr>
            <a:xfrm>
              <a:off x="1789214" y="1375427"/>
              <a:ext cx="1630318" cy="461665"/>
            </a:xfrm>
            <a:prstGeom prst="rect">
              <a:avLst/>
            </a:prstGeom>
            <a:noFill/>
          </p:spPr>
          <p:txBody>
            <a:bodyPr wrap="none" rtlCol="0">
              <a:spAutoFit/>
            </a:bodyPr>
            <a:lstStyle/>
            <a:p>
              <a:r>
                <a:rPr lang="es-ES" sz="1200" b="1" dirty="0">
                  <a:solidFill>
                    <a:schemeClr val="accent2">
                      <a:lumMod val="50000"/>
                    </a:schemeClr>
                  </a:solidFill>
                </a:rPr>
                <a:t>SERVICIOS GENERALES</a:t>
              </a:r>
            </a:p>
            <a:p>
              <a:pPr marL="171450" indent="-171450">
                <a:buFont typeface="Arial" panose="020B0604020202020204" pitchFamily="34" charset="0"/>
                <a:buChar char="•"/>
              </a:pPr>
              <a:r>
                <a:rPr lang="es-ES" sz="1200" dirty="0">
                  <a:solidFill>
                    <a:schemeClr val="accent2">
                      <a:lumMod val="50000"/>
                    </a:schemeClr>
                  </a:solidFill>
                </a:rPr>
                <a:t>CENTRAL DE GASES</a:t>
              </a:r>
              <a:endParaRPr lang="es-CO" sz="1200" dirty="0">
                <a:solidFill>
                  <a:schemeClr val="accent2">
                    <a:lumMod val="50000"/>
                  </a:schemeClr>
                </a:solidFill>
              </a:endParaRPr>
            </a:p>
          </p:txBody>
        </p:sp>
        <p:sp>
          <p:nvSpPr>
            <p:cNvPr id="26" name="Rectángulo 25">
              <a:extLst>
                <a:ext uri="{FF2B5EF4-FFF2-40B4-BE49-F238E27FC236}">
                  <a16:creationId xmlns:a16="http://schemas.microsoft.com/office/drawing/2014/main" id="{01F93A1A-721D-D9F2-9CBE-D26D1FCD95B2}"/>
                </a:ext>
              </a:extLst>
            </p:cNvPr>
            <p:cNvSpPr/>
            <p:nvPr/>
          </p:nvSpPr>
          <p:spPr>
            <a:xfrm>
              <a:off x="3573494" y="1321639"/>
              <a:ext cx="511050" cy="461662"/>
            </a:xfrm>
            <a:prstGeom prst="rect">
              <a:avLst/>
            </a:prstGeom>
            <a:noFill/>
            <a:ln w="508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7" name="Rectángulo 26">
              <a:extLst>
                <a:ext uri="{FF2B5EF4-FFF2-40B4-BE49-F238E27FC236}">
                  <a16:creationId xmlns:a16="http://schemas.microsoft.com/office/drawing/2014/main" id="{892889D0-433F-7CEC-A0DE-51E9B80F5504}"/>
                </a:ext>
              </a:extLst>
            </p:cNvPr>
            <p:cNvSpPr/>
            <p:nvPr/>
          </p:nvSpPr>
          <p:spPr>
            <a:xfrm>
              <a:off x="5048667" y="1089606"/>
              <a:ext cx="1137555" cy="1564911"/>
            </a:xfrm>
            <a:prstGeom prst="rect">
              <a:avLst/>
            </a:prstGeom>
            <a:noFill/>
            <a:ln w="508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32" name="Grupo 31">
            <a:extLst>
              <a:ext uri="{FF2B5EF4-FFF2-40B4-BE49-F238E27FC236}">
                <a16:creationId xmlns:a16="http://schemas.microsoft.com/office/drawing/2014/main" id="{84A8A5F1-A0AB-3BD1-550D-A7D5993F6845}"/>
              </a:ext>
            </a:extLst>
          </p:cNvPr>
          <p:cNvGrpSpPr/>
          <p:nvPr/>
        </p:nvGrpSpPr>
        <p:grpSpPr>
          <a:xfrm>
            <a:off x="1500912" y="1834499"/>
            <a:ext cx="3624024" cy="590076"/>
            <a:chOff x="1500912" y="1834499"/>
            <a:chExt cx="3624024" cy="590076"/>
          </a:xfrm>
        </p:grpSpPr>
        <p:sp>
          <p:nvSpPr>
            <p:cNvPr id="13" name="CuadroTexto 12">
              <a:extLst>
                <a:ext uri="{FF2B5EF4-FFF2-40B4-BE49-F238E27FC236}">
                  <a16:creationId xmlns:a16="http://schemas.microsoft.com/office/drawing/2014/main" id="{22FACB36-1F61-9AEF-95C4-CE1C6601EC24}"/>
                </a:ext>
              </a:extLst>
            </p:cNvPr>
            <p:cNvSpPr txBox="1"/>
            <p:nvPr/>
          </p:nvSpPr>
          <p:spPr>
            <a:xfrm>
              <a:off x="1500912" y="1905109"/>
              <a:ext cx="1951175" cy="461665"/>
            </a:xfrm>
            <a:prstGeom prst="rect">
              <a:avLst/>
            </a:prstGeom>
            <a:noFill/>
          </p:spPr>
          <p:txBody>
            <a:bodyPr wrap="none" rtlCol="0">
              <a:spAutoFit/>
            </a:bodyPr>
            <a:lstStyle/>
            <a:p>
              <a:r>
                <a:rPr lang="es-ES" sz="1200" b="1" dirty="0">
                  <a:solidFill>
                    <a:srgbClr val="FF0000"/>
                  </a:solidFill>
                </a:rPr>
                <a:t>OBSERVACIÓN PEDIATRICA</a:t>
              </a:r>
            </a:p>
            <a:p>
              <a:pPr marL="171450" indent="-171450">
                <a:buFont typeface="Arial" panose="020B0604020202020204" pitchFamily="34" charset="0"/>
                <a:buChar char="•"/>
              </a:pPr>
              <a:r>
                <a:rPr lang="es-ES" sz="1200" dirty="0">
                  <a:solidFill>
                    <a:srgbClr val="FF0000"/>
                  </a:solidFill>
                </a:rPr>
                <a:t>11 CAMILLAS + AISLADO </a:t>
              </a:r>
              <a:endParaRPr lang="es-CO" sz="1200" dirty="0">
                <a:solidFill>
                  <a:srgbClr val="FF0000"/>
                </a:solidFill>
              </a:endParaRPr>
            </a:p>
          </p:txBody>
        </p:sp>
        <p:sp>
          <p:nvSpPr>
            <p:cNvPr id="29" name="Rectángulo 28">
              <a:extLst>
                <a:ext uri="{FF2B5EF4-FFF2-40B4-BE49-F238E27FC236}">
                  <a16:creationId xmlns:a16="http://schemas.microsoft.com/office/drawing/2014/main" id="{134368E7-8787-4E42-4D07-1A9366B88F7A}"/>
                </a:ext>
              </a:extLst>
            </p:cNvPr>
            <p:cNvSpPr/>
            <p:nvPr/>
          </p:nvSpPr>
          <p:spPr>
            <a:xfrm>
              <a:off x="4071496" y="1834499"/>
              <a:ext cx="1053440" cy="590076"/>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34" name="Grupo 33">
            <a:extLst>
              <a:ext uri="{FF2B5EF4-FFF2-40B4-BE49-F238E27FC236}">
                <a16:creationId xmlns:a16="http://schemas.microsoft.com/office/drawing/2014/main" id="{F651BAE6-DD79-7D53-B18A-2A23C7291C54}"/>
              </a:ext>
            </a:extLst>
          </p:cNvPr>
          <p:cNvGrpSpPr/>
          <p:nvPr/>
        </p:nvGrpSpPr>
        <p:grpSpPr>
          <a:xfrm>
            <a:off x="1505308" y="2446532"/>
            <a:ext cx="3619628" cy="2146982"/>
            <a:chOff x="1505308" y="2446532"/>
            <a:chExt cx="3619628" cy="2146982"/>
          </a:xfrm>
        </p:grpSpPr>
        <p:sp>
          <p:nvSpPr>
            <p:cNvPr id="21" name="CuadroTexto 20">
              <a:extLst>
                <a:ext uri="{FF2B5EF4-FFF2-40B4-BE49-F238E27FC236}">
                  <a16:creationId xmlns:a16="http://schemas.microsoft.com/office/drawing/2014/main" id="{9B237094-0746-FA7E-A9BC-9ED77B356E92}"/>
                </a:ext>
              </a:extLst>
            </p:cNvPr>
            <p:cNvSpPr txBox="1"/>
            <p:nvPr/>
          </p:nvSpPr>
          <p:spPr>
            <a:xfrm>
              <a:off x="1505308" y="2654522"/>
              <a:ext cx="2344115" cy="1938992"/>
            </a:xfrm>
            <a:prstGeom prst="rect">
              <a:avLst/>
            </a:prstGeom>
            <a:noFill/>
          </p:spPr>
          <p:txBody>
            <a:bodyPr wrap="square" rtlCol="0">
              <a:spAutoFit/>
            </a:bodyPr>
            <a:lstStyle/>
            <a:p>
              <a:r>
                <a:rPr lang="es-ES" sz="1200" b="1" dirty="0">
                  <a:solidFill>
                    <a:srgbClr val="FF0000"/>
                  </a:solidFill>
                </a:rPr>
                <a:t>URGENCIAS / EMERGENCIAS</a:t>
              </a:r>
            </a:p>
            <a:p>
              <a:pPr marL="171450" indent="-171450">
                <a:buFont typeface="Arial" panose="020B0604020202020204" pitchFamily="34" charset="0"/>
                <a:buChar char="•"/>
              </a:pPr>
              <a:r>
                <a:rPr lang="es-ES" sz="1200" dirty="0">
                  <a:solidFill>
                    <a:srgbClr val="FF0000"/>
                  </a:solidFill>
                </a:rPr>
                <a:t>6 CONSULTORIOS</a:t>
              </a:r>
            </a:p>
            <a:p>
              <a:pPr marL="171450" indent="-171450">
                <a:buFont typeface="Arial" panose="020B0604020202020204" pitchFamily="34" charset="0"/>
                <a:buChar char="•"/>
              </a:pPr>
              <a:r>
                <a:rPr lang="es-ES" sz="1200" dirty="0">
                  <a:solidFill>
                    <a:srgbClr val="FF0000"/>
                  </a:solidFill>
                </a:rPr>
                <a:t>2 TRIAGE</a:t>
              </a:r>
            </a:p>
            <a:p>
              <a:pPr marL="171450" indent="-171450">
                <a:buFont typeface="Arial" panose="020B0604020202020204" pitchFamily="34" charset="0"/>
                <a:buChar char="•"/>
              </a:pPr>
              <a:r>
                <a:rPr lang="es-ES" sz="1200" dirty="0">
                  <a:solidFill>
                    <a:srgbClr val="FF0000"/>
                  </a:solidFill>
                </a:rPr>
                <a:t>2 SALAS DE PROCEDIMIENTOS MENORES</a:t>
              </a:r>
            </a:p>
            <a:p>
              <a:pPr marL="171450" indent="-171450">
                <a:buFont typeface="Arial" panose="020B0604020202020204" pitchFamily="34" charset="0"/>
                <a:buChar char="•"/>
              </a:pPr>
              <a:r>
                <a:rPr lang="es-ES" sz="1200" dirty="0">
                  <a:solidFill>
                    <a:srgbClr val="FF0000"/>
                  </a:solidFill>
                </a:rPr>
                <a:t>2 SALAS ERA</a:t>
              </a:r>
            </a:p>
            <a:p>
              <a:pPr marL="171450" indent="-171450">
                <a:buFont typeface="Arial" panose="020B0604020202020204" pitchFamily="34" charset="0"/>
                <a:buChar char="•"/>
              </a:pPr>
              <a:r>
                <a:rPr lang="es-ES" sz="1200" dirty="0">
                  <a:solidFill>
                    <a:srgbClr val="FF0000"/>
                  </a:solidFill>
                </a:rPr>
                <a:t>1 SALA EDA</a:t>
              </a:r>
            </a:p>
            <a:p>
              <a:pPr marL="171450" indent="-171450">
                <a:buFont typeface="Arial" panose="020B0604020202020204" pitchFamily="34" charset="0"/>
                <a:buChar char="•"/>
              </a:pPr>
              <a:r>
                <a:rPr lang="es-ES" sz="1200" dirty="0">
                  <a:solidFill>
                    <a:srgbClr val="FF0000"/>
                  </a:solidFill>
                </a:rPr>
                <a:t>4 SALAS REANIMACIÓN</a:t>
              </a:r>
            </a:p>
            <a:p>
              <a:pPr marL="171450" indent="-171450">
                <a:buFont typeface="Arial" panose="020B0604020202020204" pitchFamily="34" charset="0"/>
                <a:buChar char="•"/>
              </a:pPr>
              <a:r>
                <a:rPr lang="es-ES" sz="1200" dirty="0">
                  <a:solidFill>
                    <a:srgbClr val="FF0000"/>
                  </a:solidFill>
                </a:rPr>
                <a:t>2 SALAS MONITORIZACIÓN</a:t>
              </a:r>
            </a:p>
            <a:p>
              <a:pPr marL="171450" indent="-171450">
                <a:buFont typeface="Arial" panose="020B0604020202020204" pitchFamily="34" charset="0"/>
                <a:buChar char="•"/>
              </a:pPr>
              <a:r>
                <a:rPr lang="es-ES" sz="1200" dirty="0">
                  <a:solidFill>
                    <a:srgbClr val="FF0000"/>
                  </a:solidFill>
                </a:rPr>
                <a:t>1 SALA YESOS</a:t>
              </a:r>
              <a:endParaRPr lang="es-CO" sz="1200" dirty="0">
                <a:solidFill>
                  <a:srgbClr val="FF0000"/>
                </a:solidFill>
              </a:endParaRPr>
            </a:p>
          </p:txBody>
        </p:sp>
        <p:sp>
          <p:nvSpPr>
            <p:cNvPr id="30" name="Rectángulo 29">
              <a:extLst>
                <a:ext uri="{FF2B5EF4-FFF2-40B4-BE49-F238E27FC236}">
                  <a16:creationId xmlns:a16="http://schemas.microsoft.com/office/drawing/2014/main" id="{922F1E91-AC51-0045-4C8C-77837CA3ED53}"/>
                </a:ext>
              </a:extLst>
            </p:cNvPr>
            <p:cNvSpPr/>
            <p:nvPr/>
          </p:nvSpPr>
          <p:spPr>
            <a:xfrm>
              <a:off x="4071496" y="2446532"/>
              <a:ext cx="1053440" cy="1938992"/>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35" name="Grupo 34">
            <a:extLst>
              <a:ext uri="{FF2B5EF4-FFF2-40B4-BE49-F238E27FC236}">
                <a16:creationId xmlns:a16="http://schemas.microsoft.com/office/drawing/2014/main" id="{51E35DD8-9BCF-5C67-5004-6AFDC2A6E429}"/>
              </a:ext>
            </a:extLst>
          </p:cNvPr>
          <p:cNvGrpSpPr/>
          <p:nvPr/>
        </p:nvGrpSpPr>
        <p:grpSpPr>
          <a:xfrm>
            <a:off x="1505308" y="4385523"/>
            <a:ext cx="3615656" cy="1511204"/>
            <a:chOff x="1505308" y="4385523"/>
            <a:chExt cx="3615656" cy="1511204"/>
          </a:xfrm>
        </p:grpSpPr>
        <p:sp>
          <p:nvSpPr>
            <p:cNvPr id="23" name="CuadroTexto 22">
              <a:extLst>
                <a:ext uri="{FF2B5EF4-FFF2-40B4-BE49-F238E27FC236}">
                  <a16:creationId xmlns:a16="http://schemas.microsoft.com/office/drawing/2014/main" id="{5051A1FF-7102-9353-F633-7B11048768C1}"/>
                </a:ext>
              </a:extLst>
            </p:cNvPr>
            <p:cNvSpPr txBox="1"/>
            <p:nvPr/>
          </p:nvSpPr>
          <p:spPr>
            <a:xfrm>
              <a:off x="1505308" y="4696398"/>
              <a:ext cx="2344115" cy="1200329"/>
            </a:xfrm>
            <a:prstGeom prst="rect">
              <a:avLst/>
            </a:prstGeom>
            <a:noFill/>
          </p:spPr>
          <p:txBody>
            <a:bodyPr wrap="square" rtlCol="0">
              <a:spAutoFit/>
            </a:bodyPr>
            <a:lstStyle/>
            <a:p>
              <a:r>
                <a:rPr lang="es-ES" sz="1200" b="1" dirty="0">
                  <a:solidFill>
                    <a:srgbClr val="FF0000"/>
                  </a:solidFill>
                </a:rPr>
                <a:t>OBSERVACIÓN ADULTOS</a:t>
              </a:r>
            </a:p>
            <a:p>
              <a:pPr marL="171450" indent="-171450">
                <a:buFont typeface="Arial" panose="020B0604020202020204" pitchFamily="34" charset="0"/>
                <a:buChar char="•"/>
              </a:pPr>
              <a:r>
                <a:rPr lang="es-ES" sz="1200" dirty="0">
                  <a:solidFill>
                    <a:srgbClr val="FF0000"/>
                  </a:solidFill>
                </a:rPr>
                <a:t>14 CAMILLAS HOMBRES + AISLADO</a:t>
              </a:r>
            </a:p>
            <a:p>
              <a:pPr marL="171450" indent="-171450">
                <a:buFont typeface="Arial" panose="020B0604020202020204" pitchFamily="34" charset="0"/>
                <a:buChar char="•"/>
              </a:pPr>
              <a:r>
                <a:rPr lang="es-ES" sz="1200" dirty="0">
                  <a:solidFill>
                    <a:srgbClr val="FF0000"/>
                  </a:solidFill>
                </a:rPr>
                <a:t>14 CAMILLAS MUJERES + AISLADO</a:t>
              </a:r>
            </a:p>
            <a:p>
              <a:pPr marL="171450" indent="-171450">
                <a:buFont typeface="Arial" panose="020B0604020202020204" pitchFamily="34" charset="0"/>
                <a:buChar char="•"/>
              </a:pPr>
              <a:endParaRPr lang="es-CO" sz="1200" b="1" dirty="0">
                <a:solidFill>
                  <a:srgbClr val="FF0000"/>
                </a:solidFill>
              </a:endParaRPr>
            </a:p>
          </p:txBody>
        </p:sp>
        <p:sp>
          <p:nvSpPr>
            <p:cNvPr id="31" name="Rectángulo 30">
              <a:extLst>
                <a:ext uri="{FF2B5EF4-FFF2-40B4-BE49-F238E27FC236}">
                  <a16:creationId xmlns:a16="http://schemas.microsoft.com/office/drawing/2014/main" id="{C09DE289-9C8E-0D74-0392-51227ED300A3}"/>
                </a:ext>
              </a:extLst>
            </p:cNvPr>
            <p:cNvSpPr/>
            <p:nvPr/>
          </p:nvSpPr>
          <p:spPr>
            <a:xfrm>
              <a:off x="4067524" y="4385523"/>
              <a:ext cx="1053440" cy="1015663"/>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38" name="Grupo 37">
            <a:extLst>
              <a:ext uri="{FF2B5EF4-FFF2-40B4-BE49-F238E27FC236}">
                <a16:creationId xmlns:a16="http://schemas.microsoft.com/office/drawing/2014/main" id="{1876ECF7-FD4B-6D92-5C08-8530469AFC65}"/>
              </a:ext>
            </a:extLst>
          </p:cNvPr>
          <p:cNvGrpSpPr/>
          <p:nvPr/>
        </p:nvGrpSpPr>
        <p:grpSpPr>
          <a:xfrm>
            <a:off x="4913727" y="4963659"/>
            <a:ext cx="3616611" cy="1373322"/>
            <a:chOff x="4913727" y="4963659"/>
            <a:chExt cx="3616611" cy="1373322"/>
          </a:xfrm>
        </p:grpSpPr>
        <p:sp>
          <p:nvSpPr>
            <p:cNvPr id="24" name="CuadroTexto 23">
              <a:extLst>
                <a:ext uri="{FF2B5EF4-FFF2-40B4-BE49-F238E27FC236}">
                  <a16:creationId xmlns:a16="http://schemas.microsoft.com/office/drawing/2014/main" id="{2CFDB324-CD31-6717-B695-450119928C12}"/>
                </a:ext>
              </a:extLst>
            </p:cNvPr>
            <p:cNvSpPr txBox="1"/>
            <p:nvPr/>
          </p:nvSpPr>
          <p:spPr>
            <a:xfrm>
              <a:off x="6186223" y="5321318"/>
              <a:ext cx="2344115" cy="1015663"/>
            </a:xfrm>
            <a:prstGeom prst="rect">
              <a:avLst/>
            </a:prstGeom>
            <a:noFill/>
          </p:spPr>
          <p:txBody>
            <a:bodyPr wrap="square" rtlCol="0">
              <a:spAutoFit/>
            </a:bodyPr>
            <a:lstStyle/>
            <a:p>
              <a:r>
                <a:rPr lang="es-ES" sz="1200" b="1" dirty="0">
                  <a:solidFill>
                    <a:schemeClr val="accent2">
                      <a:lumMod val="75000"/>
                    </a:schemeClr>
                  </a:solidFill>
                </a:rPr>
                <a:t>CONSULTA EXTERNA</a:t>
              </a:r>
            </a:p>
            <a:p>
              <a:pPr marL="171450" indent="-171450">
                <a:buFont typeface="Arial" panose="020B0604020202020204" pitchFamily="34" charset="0"/>
                <a:buChar char="•"/>
              </a:pPr>
              <a:r>
                <a:rPr lang="es-ES" sz="1200" dirty="0">
                  <a:solidFill>
                    <a:schemeClr val="accent2">
                      <a:lumMod val="75000"/>
                    </a:schemeClr>
                  </a:solidFill>
                </a:rPr>
                <a:t>15 CONSULTORIOS ESPECIALIZADOS</a:t>
              </a:r>
            </a:p>
            <a:p>
              <a:pPr marL="171450" indent="-171450">
                <a:buFont typeface="Arial" panose="020B0604020202020204" pitchFamily="34" charset="0"/>
                <a:buChar char="•"/>
              </a:pPr>
              <a:r>
                <a:rPr lang="es-ES" sz="1200" dirty="0">
                  <a:solidFill>
                    <a:schemeClr val="accent2">
                      <a:lumMod val="75000"/>
                    </a:schemeClr>
                  </a:solidFill>
                </a:rPr>
                <a:t>SALA DE PROCEDIMIENTOS</a:t>
              </a:r>
            </a:p>
            <a:p>
              <a:pPr marL="171450" indent="-171450">
                <a:buFont typeface="Arial" panose="020B0604020202020204" pitchFamily="34" charset="0"/>
                <a:buChar char="•"/>
              </a:pPr>
              <a:endParaRPr lang="es-CO" sz="1200" b="1" dirty="0">
                <a:solidFill>
                  <a:schemeClr val="accent2">
                    <a:lumMod val="75000"/>
                  </a:schemeClr>
                </a:solidFill>
              </a:endParaRPr>
            </a:p>
          </p:txBody>
        </p:sp>
        <p:sp>
          <p:nvSpPr>
            <p:cNvPr id="37" name="Rectángulo 36">
              <a:extLst>
                <a:ext uri="{FF2B5EF4-FFF2-40B4-BE49-F238E27FC236}">
                  <a16:creationId xmlns:a16="http://schemas.microsoft.com/office/drawing/2014/main" id="{7E9C2F54-D85D-2497-39BE-9C6848C019A7}"/>
                </a:ext>
              </a:extLst>
            </p:cNvPr>
            <p:cNvSpPr/>
            <p:nvPr/>
          </p:nvSpPr>
          <p:spPr>
            <a:xfrm>
              <a:off x="4913727" y="4963659"/>
              <a:ext cx="1053440" cy="1373322"/>
            </a:xfrm>
            <a:prstGeom prst="rect">
              <a:avLst/>
            </a:prstGeom>
            <a:noFill/>
            <a:ln w="508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39" name="Grupo 38">
            <a:extLst>
              <a:ext uri="{FF2B5EF4-FFF2-40B4-BE49-F238E27FC236}">
                <a16:creationId xmlns:a16="http://schemas.microsoft.com/office/drawing/2014/main" id="{A16B2858-96AF-BB5C-21F9-C374DC1EFF6D}"/>
              </a:ext>
            </a:extLst>
          </p:cNvPr>
          <p:cNvGrpSpPr/>
          <p:nvPr/>
        </p:nvGrpSpPr>
        <p:grpSpPr>
          <a:xfrm>
            <a:off x="5258760" y="1783301"/>
            <a:ext cx="6236157" cy="2063471"/>
            <a:chOff x="4913727" y="3817831"/>
            <a:chExt cx="6236157" cy="2063471"/>
          </a:xfrm>
        </p:grpSpPr>
        <p:sp>
          <p:nvSpPr>
            <p:cNvPr id="40" name="CuadroTexto 39">
              <a:extLst>
                <a:ext uri="{FF2B5EF4-FFF2-40B4-BE49-F238E27FC236}">
                  <a16:creationId xmlns:a16="http://schemas.microsoft.com/office/drawing/2014/main" id="{9464FE89-2494-EC34-050A-3156E1BAE1DD}"/>
                </a:ext>
              </a:extLst>
            </p:cNvPr>
            <p:cNvSpPr txBox="1"/>
            <p:nvPr/>
          </p:nvSpPr>
          <p:spPr>
            <a:xfrm>
              <a:off x="8805769" y="3817831"/>
              <a:ext cx="2344115" cy="1938992"/>
            </a:xfrm>
            <a:prstGeom prst="rect">
              <a:avLst/>
            </a:prstGeom>
            <a:noFill/>
          </p:spPr>
          <p:txBody>
            <a:bodyPr wrap="square" rtlCol="0">
              <a:spAutoFit/>
            </a:bodyPr>
            <a:lstStyle/>
            <a:p>
              <a:r>
                <a:rPr lang="es-ES" sz="1200" b="1" dirty="0">
                  <a:solidFill>
                    <a:schemeClr val="accent4">
                      <a:lumMod val="75000"/>
                    </a:schemeClr>
                  </a:solidFill>
                </a:rPr>
                <a:t>APOYO DIAGNÓSTICO</a:t>
              </a:r>
            </a:p>
            <a:p>
              <a:pPr marL="171450" indent="-171450">
                <a:buFont typeface="Arial" panose="020B0604020202020204" pitchFamily="34" charset="0"/>
                <a:buChar char="•"/>
              </a:pPr>
              <a:r>
                <a:rPr lang="es-ES" sz="1200" dirty="0">
                  <a:solidFill>
                    <a:schemeClr val="accent4">
                      <a:lumMod val="75000"/>
                    </a:schemeClr>
                  </a:solidFill>
                </a:rPr>
                <a:t>TERAPIAS ( 5 Consultorios, 9 cubículos, 1 gimnasio)</a:t>
              </a:r>
            </a:p>
            <a:p>
              <a:pPr marL="171450" indent="-171450">
                <a:buFont typeface="Arial" panose="020B0604020202020204" pitchFamily="34" charset="0"/>
                <a:buChar char="•"/>
              </a:pPr>
              <a:r>
                <a:rPr lang="es-ES" sz="1200" dirty="0">
                  <a:solidFill>
                    <a:schemeClr val="accent4">
                      <a:lumMod val="75000"/>
                    </a:schemeClr>
                  </a:solidFill>
                </a:rPr>
                <a:t>FARMACIA</a:t>
              </a:r>
            </a:p>
            <a:p>
              <a:pPr marL="171450" indent="-171450">
                <a:buFont typeface="Arial" panose="020B0604020202020204" pitchFamily="34" charset="0"/>
                <a:buChar char="•"/>
              </a:pPr>
              <a:r>
                <a:rPr lang="es-ES" sz="1200" dirty="0">
                  <a:solidFill>
                    <a:schemeClr val="accent4">
                      <a:lumMod val="75000"/>
                    </a:schemeClr>
                  </a:solidFill>
                </a:rPr>
                <a:t>IMÁGENES DIAGNÓSTICAS (Tomógrafo, </a:t>
              </a:r>
              <a:r>
                <a:rPr lang="es-ES" sz="1200" dirty="0" err="1">
                  <a:solidFill>
                    <a:schemeClr val="accent4">
                      <a:lumMod val="75000"/>
                    </a:schemeClr>
                  </a:solidFill>
                </a:rPr>
                <a:t>rx</a:t>
              </a:r>
              <a:r>
                <a:rPr lang="es-ES" sz="1200" dirty="0">
                  <a:solidFill>
                    <a:schemeClr val="accent4">
                      <a:lumMod val="75000"/>
                    </a:schemeClr>
                  </a:solidFill>
                </a:rPr>
                <a:t> fijo, mamografía y ecografía)</a:t>
              </a:r>
            </a:p>
            <a:p>
              <a:pPr marL="171450" indent="-171450">
                <a:buFont typeface="Arial" panose="020B0604020202020204" pitchFamily="34" charset="0"/>
                <a:buChar char="•"/>
              </a:pPr>
              <a:r>
                <a:rPr lang="es-ES" sz="1200" dirty="0">
                  <a:solidFill>
                    <a:schemeClr val="accent4">
                      <a:lumMod val="75000"/>
                    </a:schemeClr>
                  </a:solidFill>
                </a:rPr>
                <a:t>LABORATORIO CLÍNICO (Gestión </a:t>
              </a:r>
              <a:r>
                <a:rPr lang="es-ES" sz="1200" dirty="0" err="1">
                  <a:solidFill>
                    <a:schemeClr val="accent4">
                      <a:lumMod val="75000"/>
                    </a:schemeClr>
                  </a:solidFill>
                </a:rPr>
                <a:t>pretransfusional</a:t>
              </a:r>
              <a:r>
                <a:rPr lang="es-ES" sz="1200" dirty="0">
                  <a:solidFill>
                    <a:schemeClr val="accent4">
                      <a:lumMod val="75000"/>
                    </a:schemeClr>
                  </a:solidFill>
                </a:rPr>
                <a:t>, T.M.-T.M.E.) </a:t>
              </a:r>
            </a:p>
            <a:p>
              <a:pPr marL="171450" indent="-171450">
                <a:buFont typeface="Arial" panose="020B0604020202020204" pitchFamily="34" charset="0"/>
                <a:buChar char="•"/>
              </a:pPr>
              <a:endParaRPr lang="es-CO" sz="1200" b="1" dirty="0">
                <a:solidFill>
                  <a:schemeClr val="accent4">
                    <a:lumMod val="75000"/>
                  </a:schemeClr>
                </a:solidFill>
              </a:endParaRPr>
            </a:p>
          </p:txBody>
        </p:sp>
        <p:sp>
          <p:nvSpPr>
            <p:cNvPr id="41" name="Rectángulo 40">
              <a:extLst>
                <a:ext uri="{FF2B5EF4-FFF2-40B4-BE49-F238E27FC236}">
                  <a16:creationId xmlns:a16="http://schemas.microsoft.com/office/drawing/2014/main" id="{E7E512BB-F3A5-9F1A-F72A-B42570BEE5B7}"/>
                </a:ext>
              </a:extLst>
            </p:cNvPr>
            <p:cNvSpPr/>
            <p:nvPr/>
          </p:nvSpPr>
          <p:spPr>
            <a:xfrm>
              <a:off x="4913727" y="4963659"/>
              <a:ext cx="3555040" cy="917643"/>
            </a:xfrm>
            <a:prstGeom prst="rect">
              <a:avLst/>
            </a:prstGeom>
            <a:noFill/>
            <a:ln w="50800">
              <a:solidFill>
                <a:schemeClr val="accent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grpSp>
      <p:grpSp>
        <p:nvGrpSpPr>
          <p:cNvPr id="42" name="Grupo 41">
            <a:extLst>
              <a:ext uri="{FF2B5EF4-FFF2-40B4-BE49-F238E27FC236}">
                <a16:creationId xmlns:a16="http://schemas.microsoft.com/office/drawing/2014/main" id="{ED6694A6-AB4F-B1E4-E46E-D14291FAC35F}"/>
              </a:ext>
            </a:extLst>
          </p:cNvPr>
          <p:cNvGrpSpPr/>
          <p:nvPr/>
        </p:nvGrpSpPr>
        <p:grpSpPr>
          <a:xfrm>
            <a:off x="7771467" y="3861572"/>
            <a:ext cx="3616611" cy="1557988"/>
            <a:chOff x="4913727" y="4963659"/>
            <a:chExt cx="3616611" cy="1557988"/>
          </a:xfrm>
        </p:grpSpPr>
        <p:sp>
          <p:nvSpPr>
            <p:cNvPr id="43" name="CuadroTexto 42">
              <a:extLst>
                <a:ext uri="{FF2B5EF4-FFF2-40B4-BE49-F238E27FC236}">
                  <a16:creationId xmlns:a16="http://schemas.microsoft.com/office/drawing/2014/main" id="{2B877C4A-B801-95B1-472D-19DA4F015EEF}"/>
                </a:ext>
              </a:extLst>
            </p:cNvPr>
            <p:cNvSpPr txBox="1"/>
            <p:nvPr/>
          </p:nvSpPr>
          <p:spPr>
            <a:xfrm>
              <a:off x="6186223" y="5321318"/>
              <a:ext cx="2344115" cy="1200329"/>
            </a:xfrm>
            <a:prstGeom prst="rect">
              <a:avLst/>
            </a:prstGeom>
            <a:noFill/>
          </p:spPr>
          <p:txBody>
            <a:bodyPr wrap="square" rtlCol="0">
              <a:spAutoFit/>
            </a:bodyPr>
            <a:lstStyle/>
            <a:p>
              <a:r>
                <a:rPr lang="es-ES" sz="1200" b="1" dirty="0">
                  <a:solidFill>
                    <a:schemeClr val="tx1">
                      <a:lumMod val="65000"/>
                      <a:lumOff val="35000"/>
                    </a:schemeClr>
                  </a:solidFill>
                </a:rPr>
                <a:t>COMPLEMENTARIOS</a:t>
              </a:r>
            </a:p>
            <a:p>
              <a:pPr marL="171450" indent="-171450">
                <a:buFont typeface="Arial" panose="020B0604020202020204" pitchFamily="34" charset="0"/>
                <a:buChar char="•"/>
              </a:pPr>
              <a:r>
                <a:rPr lang="es-ES" sz="1200" dirty="0">
                  <a:solidFill>
                    <a:schemeClr val="tx1">
                      <a:lumMod val="65000"/>
                      <a:lumOff val="35000"/>
                    </a:schemeClr>
                  </a:solidFill>
                </a:rPr>
                <a:t>CAFETERIA</a:t>
              </a:r>
            </a:p>
            <a:p>
              <a:pPr marL="171450" indent="-171450">
                <a:buFont typeface="Arial" panose="020B0604020202020204" pitchFamily="34" charset="0"/>
                <a:buChar char="•"/>
              </a:pPr>
              <a:r>
                <a:rPr lang="es-ES" sz="1200" dirty="0">
                  <a:solidFill>
                    <a:schemeClr val="tx1">
                      <a:lumMod val="65000"/>
                      <a:lumOff val="35000"/>
                    </a:schemeClr>
                  </a:solidFill>
                </a:rPr>
                <a:t>SALON MULTI FÉ</a:t>
              </a:r>
            </a:p>
            <a:p>
              <a:pPr marL="171450" indent="-171450">
                <a:buFont typeface="Arial" panose="020B0604020202020204" pitchFamily="34" charset="0"/>
                <a:buChar char="•"/>
              </a:pPr>
              <a:r>
                <a:rPr lang="es-ES" sz="1200" dirty="0">
                  <a:solidFill>
                    <a:schemeClr val="tx1">
                      <a:lumMod val="65000"/>
                      <a:lumOff val="35000"/>
                    </a:schemeClr>
                  </a:solidFill>
                </a:rPr>
                <a:t>AUDITORIO</a:t>
              </a:r>
            </a:p>
            <a:p>
              <a:pPr marL="171450" indent="-171450">
                <a:buFont typeface="Arial" panose="020B0604020202020204" pitchFamily="34" charset="0"/>
                <a:buChar char="•"/>
              </a:pPr>
              <a:r>
                <a:rPr lang="es-ES" sz="1200" dirty="0">
                  <a:solidFill>
                    <a:schemeClr val="tx1">
                      <a:lumMod val="65000"/>
                      <a:lumOff val="35000"/>
                    </a:schemeClr>
                  </a:solidFill>
                </a:rPr>
                <a:t>HISTORIAS CLÍNICAS</a:t>
              </a:r>
            </a:p>
            <a:p>
              <a:pPr marL="171450" indent="-171450">
                <a:buFont typeface="Arial" panose="020B0604020202020204" pitchFamily="34" charset="0"/>
                <a:buChar char="•"/>
              </a:pPr>
              <a:endParaRPr lang="es-CO" sz="1200" b="1" dirty="0">
                <a:solidFill>
                  <a:schemeClr val="tx1">
                    <a:lumMod val="65000"/>
                    <a:lumOff val="35000"/>
                  </a:schemeClr>
                </a:solidFill>
              </a:endParaRPr>
            </a:p>
          </p:txBody>
        </p:sp>
        <p:sp>
          <p:nvSpPr>
            <p:cNvPr id="44" name="Rectángulo 43">
              <a:extLst>
                <a:ext uri="{FF2B5EF4-FFF2-40B4-BE49-F238E27FC236}">
                  <a16:creationId xmlns:a16="http://schemas.microsoft.com/office/drawing/2014/main" id="{D229C4AE-169B-270A-1437-AFEEBBE0AE64}"/>
                </a:ext>
              </a:extLst>
            </p:cNvPr>
            <p:cNvSpPr/>
            <p:nvPr/>
          </p:nvSpPr>
          <p:spPr>
            <a:xfrm>
              <a:off x="4913727" y="4963659"/>
              <a:ext cx="1053440" cy="1373322"/>
            </a:xfrm>
            <a:prstGeom prst="rect">
              <a:avLst/>
            </a:prstGeom>
            <a:noFill/>
            <a:ln w="50800">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254011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3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9688E1DF-622C-2D34-00A5-1926A8C84ABE}"/>
              </a:ext>
            </a:extLst>
          </p:cNvPr>
          <p:cNvPicPr>
            <a:picLocks noChangeAspect="1"/>
          </p:cNvPicPr>
          <p:nvPr/>
        </p:nvPicPr>
        <p:blipFill>
          <a:blip r:embed="rId2"/>
          <a:stretch>
            <a:fillRect/>
          </a:stretch>
        </p:blipFill>
        <p:spPr>
          <a:xfrm>
            <a:off x="2476500" y="641274"/>
            <a:ext cx="7658100" cy="6176863"/>
          </a:xfrm>
          <a:prstGeom prst="rect">
            <a:avLst/>
          </a:prstGeom>
        </p:spPr>
      </p:pic>
      <p:grpSp>
        <p:nvGrpSpPr>
          <p:cNvPr id="33" name="Grupo 32">
            <a:extLst>
              <a:ext uri="{FF2B5EF4-FFF2-40B4-BE49-F238E27FC236}">
                <a16:creationId xmlns:a16="http://schemas.microsoft.com/office/drawing/2014/main" id="{C108C5BA-EA85-D35D-034C-9CCF95F4DEC6}"/>
              </a:ext>
            </a:extLst>
          </p:cNvPr>
          <p:cNvGrpSpPr/>
          <p:nvPr/>
        </p:nvGrpSpPr>
        <p:grpSpPr>
          <a:xfrm>
            <a:off x="139700" y="-152549"/>
            <a:ext cx="12663488" cy="7010549"/>
            <a:chOff x="139700" y="-152549"/>
            <a:chExt cx="12663488" cy="7010549"/>
          </a:xfrm>
        </p:grpSpPr>
        <p:sp>
          <p:nvSpPr>
            <p:cNvPr id="25" name="Rectángulo 24">
              <a:extLst>
                <a:ext uri="{FF2B5EF4-FFF2-40B4-BE49-F238E27FC236}">
                  <a16:creationId xmlns:a16="http://schemas.microsoft.com/office/drawing/2014/main" id="{F4320CD6-4DE6-FC68-AED6-1B47993E34E0}"/>
                </a:ext>
              </a:extLst>
            </p:cNvPr>
            <p:cNvSpPr/>
            <p:nvPr/>
          </p:nvSpPr>
          <p:spPr>
            <a:xfrm>
              <a:off x="2380129" y="0"/>
              <a:ext cx="7879977"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585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ZONIFICACIÓN HOSPITALARIA</a:t>
              </a:r>
              <a:endParaRPr lang="es-CO" sz="1300" b="1" dirty="0">
                <a:latin typeface="Century Gothic" panose="020B0502020202020204" pitchFamily="34" charset="0"/>
              </a:endParaRPr>
            </a:p>
          </p:txBody>
        </p:sp>
      </p:grpSp>
      <p:grpSp>
        <p:nvGrpSpPr>
          <p:cNvPr id="28" name="Grupo 27">
            <a:extLst>
              <a:ext uri="{FF2B5EF4-FFF2-40B4-BE49-F238E27FC236}">
                <a16:creationId xmlns:a16="http://schemas.microsoft.com/office/drawing/2014/main" id="{EA8B6F6C-8ACE-DFCB-EC09-93791FAAD03D}"/>
              </a:ext>
            </a:extLst>
          </p:cNvPr>
          <p:cNvGrpSpPr/>
          <p:nvPr/>
        </p:nvGrpSpPr>
        <p:grpSpPr>
          <a:xfrm>
            <a:off x="1789214" y="669753"/>
            <a:ext cx="6594340" cy="1569660"/>
            <a:chOff x="1789214" y="669753"/>
            <a:chExt cx="6594340" cy="1569660"/>
          </a:xfrm>
        </p:grpSpPr>
        <p:sp>
          <p:nvSpPr>
            <p:cNvPr id="9" name="CuadroTexto 8">
              <a:extLst>
                <a:ext uri="{FF2B5EF4-FFF2-40B4-BE49-F238E27FC236}">
                  <a16:creationId xmlns:a16="http://schemas.microsoft.com/office/drawing/2014/main" id="{2B18ADE2-0290-9200-62B6-F0CC959349EF}"/>
                </a:ext>
              </a:extLst>
            </p:cNvPr>
            <p:cNvSpPr txBox="1"/>
            <p:nvPr/>
          </p:nvSpPr>
          <p:spPr>
            <a:xfrm>
              <a:off x="6482841" y="669753"/>
              <a:ext cx="1900713" cy="1569660"/>
            </a:xfrm>
            <a:prstGeom prst="rect">
              <a:avLst/>
            </a:prstGeom>
            <a:noFill/>
          </p:spPr>
          <p:txBody>
            <a:bodyPr wrap="none" rtlCol="0">
              <a:spAutoFit/>
            </a:bodyPr>
            <a:lstStyle/>
            <a:p>
              <a:r>
                <a:rPr lang="es-ES" sz="1200" b="1" dirty="0">
                  <a:solidFill>
                    <a:schemeClr val="accent2">
                      <a:lumMod val="50000"/>
                    </a:schemeClr>
                  </a:solidFill>
                </a:rPr>
                <a:t>SERVICIOS GENERALES</a:t>
              </a:r>
            </a:p>
            <a:p>
              <a:pPr marL="171450" indent="-171450">
                <a:buFont typeface="Arial" panose="020B0604020202020204" pitchFamily="34" charset="0"/>
                <a:buChar char="•"/>
              </a:pPr>
              <a:r>
                <a:rPr lang="es-ES" sz="1200" dirty="0">
                  <a:solidFill>
                    <a:schemeClr val="accent2">
                      <a:lumMod val="50000"/>
                    </a:schemeClr>
                  </a:solidFill>
                </a:rPr>
                <a:t>COCINA</a:t>
              </a:r>
            </a:p>
            <a:p>
              <a:pPr marL="171450" indent="-171450">
                <a:buFont typeface="Arial" panose="020B0604020202020204" pitchFamily="34" charset="0"/>
                <a:buChar char="•"/>
              </a:pPr>
              <a:r>
                <a:rPr lang="es-ES" sz="1200" dirty="0">
                  <a:solidFill>
                    <a:schemeClr val="accent2">
                      <a:lumMod val="50000"/>
                    </a:schemeClr>
                  </a:solidFill>
                </a:rPr>
                <a:t>LAVANDERIA</a:t>
              </a:r>
            </a:p>
            <a:p>
              <a:pPr marL="171450" indent="-171450">
                <a:buFont typeface="Arial" panose="020B0604020202020204" pitchFamily="34" charset="0"/>
                <a:buChar char="•"/>
              </a:pPr>
              <a:r>
                <a:rPr lang="es-ES" sz="1200" dirty="0">
                  <a:solidFill>
                    <a:schemeClr val="accent2">
                      <a:lumMod val="50000"/>
                    </a:schemeClr>
                  </a:solidFill>
                </a:rPr>
                <a:t>ALMACEN</a:t>
              </a:r>
            </a:p>
            <a:p>
              <a:pPr marL="171450" indent="-171450">
                <a:buFont typeface="Arial" panose="020B0604020202020204" pitchFamily="34" charset="0"/>
                <a:buChar char="•"/>
              </a:pPr>
              <a:r>
                <a:rPr lang="es-ES" sz="1200" dirty="0">
                  <a:solidFill>
                    <a:schemeClr val="accent2">
                      <a:lumMod val="50000"/>
                    </a:schemeClr>
                  </a:solidFill>
                </a:rPr>
                <a:t>MORGUE</a:t>
              </a:r>
            </a:p>
            <a:p>
              <a:pPr marL="171450" indent="-171450">
                <a:buFont typeface="Arial" panose="020B0604020202020204" pitchFamily="34" charset="0"/>
                <a:buChar char="•"/>
              </a:pPr>
              <a:r>
                <a:rPr lang="es-ES" sz="1200" dirty="0">
                  <a:solidFill>
                    <a:schemeClr val="accent2">
                      <a:lumMod val="50000"/>
                    </a:schemeClr>
                  </a:solidFill>
                </a:rPr>
                <a:t>DEPOSITO DE RESIDUOS</a:t>
              </a:r>
            </a:p>
            <a:p>
              <a:pPr marL="171450" indent="-171450">
                <a:buFont typeface="Arial" panose="020B0604020202020204" pitchFamily="34" charset="0"/>
                <a:buChar char="•"/>
              </a:pPr>
              <a:r>
                <a:rPr lang="es-ES" sz="1200" dirty="0">
                  <a:solidFill>
                    <a:schemeClr val="accent2">
                      <a:lumMod val="50000"/>
                    </a:schemeClr>
                  </a:solidFill>
                </a:rPr>
                <a:t>MANTENIMIENTO</a:t>
              </a:r>
            </a:p>
            <a:p>
              <a:pPr marL="171450" indent="-171450">
                <a:buFont typeface="Arial" panose="020B0604020202020204" pitchFamily="34" charset="0"/>
                <a:buChar char="•"/>
              </a:pPr>
              <a:r>
                <a:rPr lang="es-ES" sz="1200" dirty="0">
                  <a:solidFill>
                    <a:schemeClr val="accent2">
                      <a:lumMod val="50000"/>
                    </a:schemeClr>
                  </a:solidFill>
                </a:rPr>
                <a:t>CUARTOS TÉCNICOS</a:t>
              </a:r>
              <a:endParaRPr lang="es-CO" sz="1200" dirty="0">
                <a:solidFill>
                  <a:schemeClr val="accent2">
                    <a:lumMod val="50000"/>
                  </a:schemeClr>
                </a:solidFill>
              </a:endParaRPr>
            </a:p>
          </p:txBody>
        </p:sp>
        <p:sp>
          <p:nvSpPr>
            <p:cNvPr id="10" name="CuadroTexto 9">
              <a:extLst>
                <a:ext uri="{FF2B5EF4-FFF2-40B4-BE49-F238E27FC236}">
                  <a16:creationId xmlns:a16="http://schemas.microsoft.com/office/drawing/2014/main" id="{FAA44022-80B7-D1F5-B459-648393D2111E}"/>
                </a:ext>
              </a:extLst>
            </p:cNvPr>
            <p:cNvSpPr txBox="1"/>
            <p:nvPr/>
          </p:nvSpPr>
          <p:spPr>
            <a:xfrm>
              <a:off x="1789214" y="1375427"/>
              <a:ext cx="1630318" cy="461665"/>
            </a:xfrm>
            <a:prstGeom prst="rect">
              <a:avLst/>
            </a:prstGeom>
            <a:noFill/>
          </p:spPr>
          <p:txBody>
            <a:bodyPr wrap="none" rtlCol="0">
              <a:spAutoFit/>
            </a:bodyPr>
            <a:lstStyle/>
            <a:p>
              <a:r>
                <a:rPr lang="es-ES" sz="1200" b="1" dirty="0">
                  <a:solidFill>
                    <a:schemeClr val="accent2">
                      <a:lumMod val="50000"/>
                    </a:schemeClr>
                  </a:solidFill>
                </a:rPr>
                <a:t>SERVICIOS GENERALES</a:t>
              </a:r>
            </a:p>
            <a:p>
              <a:pPr marL="171450" indent="-171450">
                <a:buFont typeface="Arial" panose="020B0604020202020204" pitchFamily="34" charset="0"/>
                <a:buChar char="•"/>
              </a:pPr>
              <a:r>
                <a:rPr lang="es-ES" sz="1200" dirty="0">
                  <a:solidFill>
                    <a:schemeClr val="accent2">
                      <a:lumMod val="50000"/>
                    </a:schemeClr>
                  </a:solidFill>
                </a:rPr>
                <a:t>CENTRAL DE GASES</a:t>
              </a:r>
              <a:endParaRPr lang="es-CO" sz="1200" dirty="0">
                <a:solidFill>
                  <a:schemeClr val="accent2">
                    <a:lumMod val="50000"/>
                  </a:schemeClr>
                </a:solidFill>
              </a:endParaRPr>
            </a:p>
          </p:txBody>
        </p:sp>
      </p:grpSp>
      <p:sp>
        <p:nvSpPr>
          <p:cNvPr id="13" name="CuadroTexto 12">
            <a:extLst>
              <a:ext uri="{FF2B5EF4-FFF2-40B4-BE49-F238E27FC236}">
                <a16:creationId xmlns:a16="http://schemas.microsoft.com/office/drawing/2014/main" id="{22FACB36-1F61-9AEF-95C4-CE1C6601EC24}"/>
              </a:ext>
            </a:extLst>
          </p:cNvPr>
          <p:cNvSpPr txBox="1"/>
          <p:nvPr/>
        </p:nvSpPr>
        <p:spPr>
          <a:xfrm>
            <a:off x="1500912" y="1910583"/>
            <a:ext cx="1951175" cy="461665"/>
          </a:xfrm>
          <a:prstGeom prst="rect">
            <a:avLst/>
          </a:prstGeom>
          <a:noFill/>
        </p:spPr>
        <p:txBody>
          <a:bodyPr wrap="none" rtlCol="0">
            <a:spAutoFit/>
          </a:bodyPr>
          <a:lstStyle/>
          <a:p>
            <a:r>
              <a:rPr lang="es-ES" sz="1200" b="1" dirty="0">
                <a:solidFill>
                  <a:srgbClr val="FF0000"/>
                </a:solidFill>
              </a:rPr>
              <a:t>OBSERVACIÓN PEDIATRICA</a:t>
            </a:r>
          </a:p>
          <a:p>
            <a:pPr marL="171450" indent="-171450">
              <a:buFont typeface="Arial" panose="020B0604020202020204" pitchFamily="34" charset="0"/>
              <a:buChar char="•"/>
            </a:pPr>
            <a:r>
              <a:rPr lang="es-ES" sz="1200" dirty="0">
                <a:solidFill>
                  <a:srgbClr val="FF0000"/>
                </a:solidFill>
              </a:rPr>
              <a:t>11 CAMILLAS + AISLADO </a:t>
            </a:r>
            <a:endParaRPr lang="es-CO" sz="1200" dirty="0">
              <a:solidFill>
                <a:srgbClr val="FF0000"/>
              </a:solidFill>
            </a:endParaRPr>
          </a:p>
        </p:txBody>
      </p:sp>
      <p:sp>
        <p:nvSpPr>
          <p:cNvPr id="21" name="CuadroTexto 20">
            <a:extLst>
              <a:ext uri="{FF2B5EF4-FFF2-40B4-BE49-F238E27FC236}">
                <a16:creationId xmlns:a16="http://schemas.microsoft.com/office/drawing/2014/main" id="{9B237094-0746-FA7E-A9BC-9ED77B356E92}"/>
              </a:ext>
            </a:extLst>
          </p:cNvPr>
          <p:cNvSpPr txBox="1"/>
          <p:nvPr/>
        </p:nvSpPr>
        <p:spPr>
          <a:xfrm>
            <a:off x="1505308" y="2654522"/>
            <a:ext cx="2344115" cy="1938992"/>
          </a:xfrm>
          <a:prstGeom prst="rect">
            <a:avLst/>
          </a:prstGeom>
          <a:noFill/>
        </p:spPr>
        <p:txBody>
          <a:bodyPr wrap="square" rtlCol="0">
            <a:spAutoFit/>
          </a:bodyPr>
          <a:lstStyle/>
          <a:p>
            <a:r>
              <a:rPr lang="es-ES" sz="1200" b="1" dirty="0">
                <a:solidFill>
                  <a:srgbClr val="FF0000"/>
                </a:solidFill>
              </a:rPr>
              <a:t>URGENCIAS / EMERGENCIAS</a:t>
            </a:r>
          </a:p>
          <a:p>
            <a:pPr marL="171450" indent="-171450">
              <a:buFont typeface="Arial" panose="020B0604020202020204" pitchFamily="34" charset="0"/>
              <a:buChar char="•"/>
            </a:pPr>
            <a:r>
              <a:rPr lang="es-ES" sz="1200" dirty="0">
                <a:solidFill>
                  <a:srgbClr val="FF0000"/>
                </a:solidFill>
              </a:rPr>
              <a:t>6 CONSULTORIOS</a:t>
            </a:r>
          </a:p>
          <a:p>
            <a:pPr marL="171450" indent="-171450">
              <a:buFont typeface="Arial" panose="020B0604020202020204" pitchFamily="34" charset="0"/>
              <a:buChar char="•"/>
            </a:pPr>
            <a:r>
              <a:rPr lang="es-ES" sz="1200" dirty="0">
                <a:solidFill>
                  <a:srgbClr val="FF0000"/>
                </a:solidFill>
              </a:rPr>
              <a:t>2 TRIAGE</a:t>
            </a:r>
          </a:p>
          <a:p>
            <a:pPr marL="171450" indent="-171450">
              <a:buFont typeface="Arial" panose="020B0604020202020204" pitchFamily="34" charset="0"/>
              <a:buChar char="•"/>
            </a:pPr>
            <a:r>
              <a:rPr lang="es-ES" sz="1200" dirty="0">
                <a:solidFill>
                  <a:srgbClr val="FF0000"/>
                </a:solidFill>
              </a:rPr>
              <a:t>2 SALAS DE PROCEDIMIENTOS MENORES</a:t>
            </a:r>
          </a:p>
          <a:p>
            <a:pPr marL="171450" indent="-171450">
              <a:buFont typeface="Arial" panose="020B0604020202020204" pitchFamily="34" charset="0"/>
              <a:buChar char="•"/>
            </a:pPr>
            <a:r>
              <a:rPr lang="es-ES" sz="1200" dirty="0">
                <a:solidFill>
                  <a:srgbClr val="FF0000"/>
                </a:solidFill>
              </a:rPr>
              <a:t>2 SALAS ERA</a:t>
            </a:r>
          </a:p>
          <a:p>
            <a:pPr marL="171450" indent="-171450">
              <a:buFont typeface="Arial" panose="020B0604020202020204" pitchFamily="34" charset="0"/>
              <a:buChar char="•"/>
            </a:pPr>
            <a:r>
              <a:rPr lang="es-ES" sz="1200" dirty="0">
                <a:solidFill>
                  <a:srgbClr val="FF0000"/>
                </a:solidFill>
              </a:rPr>
              <a:t>1 SALA EDA</a:t>
            </a:r>
          </a:p>
          <a:p>
            <a:pPr marL="171450" indent="-171450">
              <a:buFont typeface="Arial" panose="020B0604020202020204" pitchFamily="34" charset="0"/>
              <a:buChar char="•"/>
            </a:pPr>
            <a:r>
              <a:rPr lang="es-ES" sz="1200" dirty="0">
                <a:solidFill>
                  <a:srgbClr val="FF0000"/>
                </a:solidFill>
              </a:rPr>
              <a:t>4 SALAS REANIMACIÓN</a:t>
            </a:r>
          </a:p>
          <a:p>
            <a:pPr marL="171450" indent="-171450">
              <a:buFont typeface="Arial" panose="020B0604020202020204" pitchFamily="34" charset="0"/>
              <a:buChar char="•"/>
            </a:pPr>
            <a:r>
              <a:rPr lang="es-ES" sz="1200" dirty="0">
                <a:solidFill>
                  <a:srgbClr val="FF0000"/>
                </a:solidFill>
              </a:rPr>
              <a:t>2 SALAS MONITORIZACIÓN</a:t>
            </a:r>
          </a:p>
          <a:p>
            <a:pPr marL="171450" indent="-171450">
              <a:buFont typeface="Arial" panose="020B0604020202020204" pitchFamily="34" charset="0"/>
              <a:buChar char="•"/>
            </a:pPr>
            <a:r>
              <a:rPr lang="es-ES" sz="1200" dirty="0">
                <a:solidFill>
                  <a:srgbClr val="FF0000"/>
                </a:solidFill>
              </a:rPr>
              <a:t>1 SALA YESOS</a:t>
            </a:r>
            <a:endParaRPr lang="es-CO" sz="1200" dirty="0">
              <a:solidFill>
                <a:srgbClr val="FF0000"/>
              </a:solidFill>
            </a:endParaRPr>
          </a:p>
        </p:txBody>
      </p:sp>
      <p:sp>
        <p:nvSpPr>
          <p:cNvPr id="23" name="CuadroTexto 22">
            <a:extLst>
              <a:ext uri="{FF2B5EF4-FFF2-40B4-BE49-F238E27FC236}">
                <a16:creationId xmlns:a16="http://schemas.microsoft.com/office/drawing/2014/main" id="{5051A1FF-7102-9353-F633-7B11048768C1}"/>
              </a:ext>
            </a:extLst>
          </p:cNvPr>
          <p:cNvSpPr txBox="1"/>
          <p:nvPr/>
        </p:nvSpPr>
        <p:spPr>
          <a:xfrm>
            <a:off x="1505308" y="4696398"/>
            <a:ext cx="2344115" cy="1200329"/>
          </a:xfrm>
          <a:prstGeom prst="rect">
            <a:avLst/>
          </a:prstGeom>
          <a:noFill/>
        </p:spPr>
        <p:txBody>
          <a:bodyPr wrap="square" rtlCol="0">
            <a:spAutoFit/>
          </a:bodyPr>
          <a:lstStyle/>
          <a:p>
            <a:r>
              <a:rPr lang="es-ES" sz="1200" b="1" dirty="0">
                <a:solidFill>
                  <a:srgbClr val="FF0000"/>
                </a:solidFill>
              </a:rPr>
              <a:t>OBSERVACIÓN ADULTOS</a:t>
            </a:r>
          </a:p>
          <a:p>
            <a:pPr marL="171450" indent="-171450">
              <a:buFont typeface="Arial" panose="020B0604020202020204" pitchFamily="34" charset="0"/>
              <a:buChar char="•"/>
            </a:pPr>
            <a:r>
              <a:rPr lang="es-ES" sz="1200" dirty="0">
                <a:solidFill>
                  <a:srgbClr val="FF0000"/>
                </a:solidFill>
              </a:rPr>
              <a:t>14 CAMILLAS HOMBRES + AISLADO</a:t>
            </a:r>
          </a:p>
          <a:p>
            <a:pPr marL="171450" indent="-171450">
              <a:buFont typeface="Arial" panose="020B0604020202020204" pitchFamily="34" charset="0"/>
              <a:buChar char="•"/>
            </a:pPr>
            <a:r>
              <a:rPr lang="es-ES" sz="1200" dirty="0">
                <a:solidFill>
                  <a:srgbClr val="FF0000"/>
                </a:solidFill>
              </a:rPr>
              <a:t>14 CAMILLAS MUJERES + AISLADO</a:t>
            </a:r>
          </a:p>
          <a:p>
            <a:pPr marL="171450" indent="-171450">
              <a:buFont typeface="Arial" panose="020B0604020202020204" pitchFamily="34" charset="0"/>
              <a:buChar char="•"/>
            </a:pPr>
            <a:endParaRPr lang="es-CO" sz="1200" b="1" dirty="0">
              <a:solidFill>
                <a:srgbClr val="FF0000"/>
              </a:solidFill>
            </a:endParaRPr>
          </a:p>
        </p:txBody>
      </p:sp>
      <p:sp>
        <p:nvSpPr>
          <p:cNvPr id="24" name="CuadroTexto 23">
            <a:extLst>
              <a:ext uri="{FF2B5EF4-FFF2-40B4-BE49-F238E27FC236}">
                <a16:creationId xmlns:a16="http://schemas.microsoft.com/office/drawing/2014/main" id="{2CFDB324-CD31-6717-B695-450119928C12}"/>
              </a:ext>
            </a:extLst>
          </p:cNvPr>
          <p:cNvSpPr txBox="1"/>
          <p:nvPr/>
        </p:nvSpPr>
        <p:spPr>
          <a:xfrm>
            <a:off x="6186223" y="5321318"/>
            <a:ext cx="2344115" cy="1015663"/>
          </a:xfrm>
          <a:prstGeom prst="rect">
            <a:avLst/>
          </a:prstGeom>
          <a:noFill/>
        </p:spPr>
        <p:txBody>
          <a:bodyPr wrap="square" rtlCol="0">
            <a:spAutoFit/>
          </a:bodyPr>
          <a:lstStyle/>
          <a:p>
            <a:r>
              <a:rPr lang="es-ES" sz="1200" b="1" dirty="0">
                <a:solidFill>
                  <a:schemeClr val="accent2">
                    <a:lumMod val="75000"/>
                  </a:schemeClr>
                </a:solidFill>
              </a:rPr>
              <a:t>CONSULTA EXTERNA</a:t>
            </a:r>
          </a:p>
          <a:p>
            <a:pPr marL="171450" indent="-171450">
              <a:buFont typeface="Arial" panose="020B0604020202020204" pitchFamily="34" charset="0"/>
              <a:buChar char="•"/>
            </a:pPr>
            <a:r>
              <a:rPr lang="es-ES" sz="1200" dirty="0">
                <a:solidFill>
                  <a:schemeClr val="accent2">
                    <a:lumMod val="75000"/>
                  </a:schemeClr>
                </a:solidFill>
              </a:rPr>
              <a:t>15 CONSULTORIOS ESPECIALIZADOS</a:t>
            </a:r>
          </a:p>
          <a:p>
            <a:pPr marL="171450" indent="-171450">
              <a:buFont typeface="Arial" panose="020B0604020202020204" pitchFamily="34" charset="0"/>
              <a:buChar char="•"/>
            </a:pPr>
            <a:r>
              <a:rPr lang="es-ES" sz="1200" dirty="0">
                <a:solidFill>
                  <a:schemeClr val="accent2">
                    <a:lumMod val="75000"/>
                  </a:schemeClr>
                </a:solidFill>
              </a:rPr>
              <a:t>SALA DE PROCEDIMIENTOS</a:t>
            </a:r>
          </a:p>
          <a:p>
            <a:pPr marL="171450" indent="-171450">
              <a:buFont typeface="Arial" panose="020B0604020202020204" pitchFamily="34" charset="0"/>
              <a:buChar char="•"/>
            </a:pPr>
            <a:endParaRPr lang="es-CO" sz="1200" b="1" dirty="0">
              <a:solidFill>
                <a:schemeClr val="accent2">
                  <a:lumMod val="75000"/>
                </a:schemeClr>
              </a:solidFill>
            </a:endParaRPr>
          </a:p>
        </p:txBody>
      </p:sp>
      <p:sp>
        <p:nvSpPr>
          <p:cNvPr id="40" name="CuadroTexto 39">
            <a:extLst>
              <a:ext uri="{FF2B5EF4-FFF2-40B4-BE49-F238E27FC236}">
                <a16:creationId xmlns:a16="http://schemas.microsoft.com/office/drawing/2014/main" id="{9464FE89-2494-EC34-050A-3156E1BAE1DD}"/>
              </a:ext>
            </a:extLst>
          </p:cNvPr>
          <p:cNvSpPr txBox="1"/>
          <p:nvPr/>
        </p:nvSpPr>
        <p:spPr>
          <a:xfrm>
            <a:off x="9150802" y="1783301"/>
            <a:ext cx="2344115" cy="1938992"/>
          </a:xfrm>
          <a:prstGeom prst="rect">
            <a:avLst/>
          </a:prstGeom>
          <a:noFill/>
        </p:spPr>
        <p:txBody>
          <a:bodyPr wrap="square" rtlCol="0">
            <a:spAutoFit/>
          </a:bodyPr>
          <a:lstStyle/>
          <a:p>
            <a:r>
              <a:rPr lang="es-ES" sz="1200" b="1" dirty="0">
                <a:solidFill>
                  <a:schemeClr val="accent4">
                    <a:lumMod val="75000"/>
                  </a:schemeClr>
                </a:solidFill>
              </a:rPr>
              <a:t>APOYO DIAGNÓSTICO</a:t>
            </a:r>
          </a:p>
          <a:p>
            <a:pPr marL="171450" indent="-171450">
              <a:buFont typeface="Arial" panose="020B0604020202020204" pitchFamily="34" charset="0"/>
              <a:buChar char="•"/>
            </a:pPr>
            <a:r>
              <a:rPr lang="es-ES" sz="1200" dirty="0">
                <a:solidFill>
                  <a:schemeClr val="accent4">
                    <a:lumMod val="75000"/>
                  </a:schemeClr>
                </a:solidFill>
              </a:rPr>
              <a:t>TERAPIAS ( 5 Consultorios, 9 cubículos, 1 gimnasio)</a:t>
            </a:r>
          </a:p>
          <a:p>
            <a:pPr marL="171450" indent="-171450">
              <a:buFont typeface="Arial" panose="020B0604020202020204" pitchFamily="34" charset="0"/>
              <a:buChar char="•"/>
            </a:pPr>
            <a:r>
              <a:rPr lang="es-ES" sz="1200" dirty="0">
                <a:solidFill>
                  <a:schemeClr val="accent4">
                    <a:lumMod val="75000"/>
                  </a:schemeClr>
                </a:solidFill>
              </a:rPr>
              <a:t>FARMACIA</a:t>
            </a:r>
          </a:p>
          <a:p>
            <a:pPr marL="171450" indent="-171450">
              <a:buFont typeface="Arial" panose="020B0604020202020204" pitchFamily="34" charset="0"/>
              <a:buChar char="•"/>
            </a:pPr>
            <a:r>
              <a:rPr lang="es-ES" sz="1200" dirty="0">
                <a:solidFill>
                  <a:schemeClr val="accent4">
                    <a:lumMod val="75000"/>
                  </a:schemeClr>
                </a:solidFill>
              </a:rPr>
              <a:t>IMÁGENES DIAGNÓSTICAS (Tomógrafo, </a:t>
            </a:r>
            <a:r>
              <a:rPr lang="es-ES" sz="1200" dirty="0" err="1">
                <a:solidFill>
                  <a:schemeClr val="accent4">
                    <a:lumMod val="75000"/>
                  </a:schemeClr>
                </a:solidFill>
              </a:rPr>
              <a:t>rx</a:t>
            </a:r>
            <a:r>
              <a:rPr lang="es-ES" sz="1200" dirty="0">
                <a:solidFill>
                  <a:schemeClr val="accent4">
                    <a:lumMod val="75000"/>
                  </a:schemeClr>
                </a:solidFill>
              </a:rPr>
              <a:t> fijo, mamografía y ecografía)</a:t>
            </a:r>
          </a:p>
          <a:p>
            <a:pPr marL="171450" indent="-171450">
              <a:buFont typeface="Arial" panose="020B0604020202020204" pitchFamily="34" charset="0"/>
              <a:buChar char="•"/>
            </a:pPr>
            <a:r>
              <a:rPr lang="es-ES" sz="1200" dirty="0">
                <a:solidFill>
                  <a:schemeClr val="accent4">
                    <a:lumMod val="75000"/>
                  </a:schemeClr>
                </a:solidFill>
              </a:rPr>
              <a:t>LABORATORIO CLÍNICO (Gestión </a:t>
            </a:r>
            <a:r>
              <a:rPr lang="es-ES" sz="1200" dirty="0" err="1">
                <a:solidFill>
                  <a:schemeClr val="accent4">
                    <a:lumMod val="75000"/>
                  </a:schemeClr>
                </a:solidFill>
              </a:rPr>
              <a:t>pretransfusional</a:t>
            </a:r>
            <a:r>
              <a:rPr lang="es-ES" sz="1200" dirty="0">
                <a:solidFill>
                  <a:schemeClr val="accent4">
                    <a:lumMod val="75000"/>
                  </a:schemeClr>
                </a:solidFill>
              </a:rPr>
              <a:t>, T.M.-T.M.E.) </a:t>
            </a:r>
          </a:p>
          <a:p>
            <a:pPr marL="171450" indent="-171450">
              <a:buFont typeface="Arial" panose="020B0604020202020204" pitchFamily="34" charset="0"/>
              <a:buChar char="•"/>
            </a:pPr>
            <a:endParaRPr lang="es-CO" sz="1200" b="1" dirty="0">
              <a:solidFill>
                <a:schemeClr val="accent4">
                  <a:lumMod val="75000"/>
                </a:schemeClr>
              </a:solidFill>
            </a:endParaRPr>
          </a:p>
        </p:txBody>
      </p:sp>
      <p:sp>
        <p:nvSpPr>
          <p:cNvPr id="43" name="CuadroTexto 42">
            <a:extLst>
              <a:ext uri="{FF2B5EF4-FFF2-40B4-BE49-F238E27FC236}">
                <a16:creationId xmlns:a16="http://schemas.microsoft.com/office/drawing/2014/main" id="{2B877C4A-B801-95B1-472D-19DA4F015EEF}"/>
              </a:ext>
            </a:extLst>
          </p:cNvPr>
          <p:cNvSpPr txBox="1"/>
          <p:nvPr/>
        </p:nvSpPr>
        <p:spPr>
          <a:xfrm>
            <a:off x="9043963" y="4219231"/>
            <a:ext cx="2344115" cy="1200329"/>
          </a:xfrm>
          <a:prstGeom prst="rect">
            <a:avLst/>
          </a:prstGeom>
          <a:noFill/>
        </p:spPr>
        <p:txBody>
          <a:bodyPr wrap="square" rtlCol="0">
            <a:spAutoFit/>
          </a:bodyPr>
          <a:lstStyle/>
          <a:p>
            <a:r>
              <a:rPr lang="es-ES" sz="1200" b="1" dirty="0">
                <a:solidFill>
                  <a:schemeClr val="tx1">
                    <a:lumMod val="65000"/>
                    <a:lumOff val="35000"/>
                  </a:schemeClr>
                </a:solidFill>
              </a:rPr>
              <a:t>COMPLEMENTARIOS</a:t>
            </a:r>
          </a:p>
          <a:p>
            <a:pPr marL="171450" indent="-171450">
              <a:buFont typeface="Arial" panose="020B0604020202020204" pitchFamily="34" charset="0"/>
              <a:buChar char="•"/>
            </a:pPr>
            <a:r>
              <a:rPr lang="es-ES" sz="1200" dirty="0">
                <a:solidFill>
                  <a:schemeClr val="tx1">
                    <a:lumMod val="65000"/>
                    <a:lumOff val="35000"/>
                  </a:schemeClr>
                </a:solidFill>
              </a:rPr>
              <a:t>CAFETERIA</a:t>
            </a:r>
          </a:p>
          <a:p>
            <a:pPr marL="171450" indent="-171450">
              <a:buFont typeface="Arial" panose="020B0604020202020204" pitchFamily="34" charset="0"/>
              <a:buChar char="•"/>
            </a:pPr>
            <a:r>
              <a:rPr lang="es-ES" sz="1200" dirty="0">
                <a:solidFill>
                  <a:schemeClr val="tx1">
                    <a:lumMod val="65000"/>
                    <a:lumOff val="35000"/>
                  </a:schemeClr>
                </a:solidFill>
              </a:rPr>
              <a:t>SALON MULTI FÉ</a:t>
            </a:r>
          </a:p>
          <a:p>
            <a:pPr marL="171450" indent="-171450">
              <a:buFont typeface="Arial" panose="020B0604020202020204" pitchFamily="34" charset="0"/>
              <a:buChar char="•"/>
            </a:pPr>
            <a:r>
              <a:rPr lang="es-ES" sz="1200" dirty="0">
                <a:solidFill>
                  <a:schemeClr val="tx1">
                    <a:lumMod val="65000"/>
                    <a:lumOff val="35000"/>
                  </a:schemeClr>
                </a:solidFill>
              </a:rPr>
              <a:t>AUDITORIO</a:t>
            </a:r>
          </a:p>
          <a:p>
            <a:pPr marL="171450" indent="-171450">
              <a:buFont typeface="Arial" panose="020B0604020202020204" pitchFamily="34" charset="0"/>
              <a:buChar char="•"/>
            </a:pPr>
            <a:r>
              <a:rPr lang="es-ES" sz="1200" dirty="0">
                <a:solidFill>
                  <a:schemeClr val="tx1">
                    <a:lumMod val="65000"/>
                    <a:lumOff val="35000"/>
                  </a:schemeClr>
                </a:solidFill>
              </a:rPr>
              <a:t>HISTORIAS CLÍNICAS</a:t>
            </a:r>
          </a:p>
          <a:p>
            <a:pPr marL="171450" indent="-171450">
              <a:buFont typeface="Arial" panose="020B0604020202020204" pitchFamily="34" charset="0"/>
              <a:buChar char="•"/>
            </a:pPr>
            <a:endParaRPr lang="es-CO" sz="1200" b="1" dirty="0">
              <a:solidFill>
                <a:schemeClr val="tx1">
                  <a:lumMod val="65000"/>
                  <a:lumOff val="35000"/>
                </a:schemeClr>
              </a:solidFill>
            </a:endParaRPr>
          </a:p>
        </p:txBody>
      </p:sp>
    </p:spTree>
    <p:extLst>
      <p:ext uri="{BB962C8B-B14F-4D97-AF65-F5344CB8AC3E}">
        <p14:creationId xmlns:p14="http://schemas.microsoft.com/office/powerpoint/2010/main" val="2375987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8CF72A4-5547-8EE2-2C56-D8F528875182}"/>
              </a:ext>
            </a:extLst>
          </p:cNvPr>
          <p:cNvPicPr>
            <a:picLocks noChangeAspect="1"/>
          </p:cNvPicPr>
          <p:nvPr/>
        </p:nvPicPr>
        <p:blipFill>
          <a:blip r:embed="rId2"/>
          <a:stretch>
            <a:fillRect/>
          </a:stretch>
        </p:blipFill>
        <p:spPr>
          <a:xfrm>
            <a:off x="2647950" y="857250"/>
            <a:ext cx="6896100" cy="5143500"/>
          </a:xfrm>
          <a:prstGeom prst="rect">
            <a:avLst/>
          </a:prstGeom>
        </p:spPr>
      </p:pic>
      <p:grpSp>
        <p:nvGrpSpPr>
          <p:cNvPr id="33" name="Grupo 32">
            <a:extLst>
              <a:ext uri="{FF2B5EF4-FFF2-40B4-BE49-F238E27FC236}">
                <a16:creationId xmlns:a16="http://schemas.microsoft.com/office/drawing/2014/main" id="{C108C5BA-EA85-D35D-034C-9CCF95F4DEC6}"/>
              </a:ext>
            </a:extLst>
          </p:cNvPr>
          <p:cNvGrpSpPr/>
          <p:nvPr/>
        </p:nvGrpSpPr>
        <p:grpSpPr>
          <a:xfrm>
            <a:off x="139700" y="-152549"/>
            <a:ext cx="12663488" cy="7477648"/>
            <a:chOff x="139700" y="-152549"/>
            <a:chExt cx="12663488" cy="7477648"/>
          </a:xfrm>
        </p:grpSpPr>
        <p:sp>
          <p:nvSpPr>
            <p:cNvPr id="25" name="Rectángulo 24">
              <a:extLst>
                <a:ext uri="{FF2B5EF4-FFF2-40B4-BE49-F238E27FC236}">
                  <a16:creationId xmlns:a16="http://schemas.microsoft.com/office/drawing/2014/main" id="{F4320CD6-4DE6-FC68-AED6-1B47993E34E0}"/>
                </a:ext>
              </a:extLst>
            </p:cNvPr>
            <p:cNvSpPr/>
            <p:nvPr/>
          </p:nvSpPr>
          <p:spPr>
            <a:xfrm>
              <a:off x="1959388" y="467099"/>
              <a:ext cx="7879977"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585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ZONIFICACIÓN HOSPITALARIA</a:t>
              </a:r>
              <a:endParaRPr lang="es-CO" sz="1300" b="1" dirty="0">
                <a:latin typeface="Century Gothic" panose="020B0502020202020204" pitchFamily="34" charset="0"/>
              </a:endParaRPr>
            </a:p>
          </p:txBody>
        </p:sp>
      </p:grpSp>
      <p:sp>
        <p:nvSpPr>
          <p:cNvPr id="10" name="CuadroTexto 9">
            <a:extLst>
              <a:ext uri="{FF2B5EF4-FFF2-40B4-BE49-F238E27FC236}">
                <a16:creationId xmlns:a16="http://schemas.microsoft.com/office/drawing/2014/main" id="{FAA44022-80B7-D1F5-B459-648393D2111E}"/>
              </a:ext>
            </a:extLst>
          </p:cNvPr>
          <p:cNvSpPr txBox="1"/>
          <p:nvPr/>
        </p:nvSpPr>
        <p:spPr>
          <a:xfrm>
            <a:off x="4868450" y="1157634"/>
            <a:ext cx="1624612" cy="461665"/>
          </a:xfrm>
          <a:prstGeom prst="rect">
            <a:avLst/>
          </a:prstGeom>
          <a:noFill/>
        </p:spPr>
        <p:txBody>
          <a:bodyPr wrap="none" rtlCol="0">
            <a:spAutoFit/>
          </a:bodyPr>
          <a:lstStyle/>
          <a:p>
            <a:r>
              <a:rPr lang="es-ES" sz="1200" b="1" dirty="0">
                <a:solidFill>
                  <a:schemeClr val="accent6">
                    <a:lumMod val="75000"/>
                  </a:schemeClr>
                </a:solidFill>
              </a:rPr>
              <a:t>CIRUGIA</a:t>
            </a:r>
          </a:p>
          <a:p>
            <a:pPr marL="171450" indent="-171450">
              <a:buFont typeface="Arial" panose="020B0604020202020204" pitchFamily="34" charset="0"/>
              <a:buChar char="•"/>
            </a:pPr>
            <a:r>
              <a:rPr lang="es-ES" sz="1200" dirty="0">
                <a:solidFill>
                  <a:schemeClr val="accent6">
                    <a:lumMod val="75000"/>
                  </a:schemeClr>
                </a:solidFill>
              </a:rPr>
              <a:t>4 SALAS DE CIRUGIA</a:t>
            </a:r>
            <a:endParaRPr lang="es-CO" sz="1200" dirty="0">
              <a:solidFill>
                <a:schemeClr val="accent6">
                  <a:lumMod val="75000"/>
                </a:schemeClr>
              </a:solidFill>
            </a:endParaRPr>
          </a:p>
        </p:txBody>
      </p:sp>
      <p:sp>
        <p:nvSpPr>
          <p:cNvPr id="13" name="CuadroTexto 12">
            <a:extLst>
              <a:ext uri="{FF2B5EF4-FFF2-40B4-BE49-F238E27FC236}">
                <a16:creationId xmlns:a16="http://schemas.microsoft.com/office/drawing/2014/main" id="{22FACB36-1F61-9AEF-95C4-CE1C6601EC24}"/>
              </a:ext>
            </a:extLst>
          </p:cNvPr>
          <p:cNvSpPr txBox="1"/>
          <p:nvPr/>
        </p:nvSpPr>
        <p:spPr>
          <a:xfrm>
            <a:off x="1167761" y="2126201"/>
            <a:ext cx="1583254" cy="461665"/>
          </a:xfrm>
          <a:prstGeom prst="rect">
            <a:avLst/>
          </a:prstGeom>
          <a:noFill/>
        </p:spPr>
        <p:txBody>
          <a:bodyPr wrap="none" rtlCol="0">
            <a:spAutoFit/>
          </a:bodyPr>
          <a:lstStyle/>
          <a:p>
            <a:r>
              <a:rPr lang="es-ES" sz="1200" b="1" dirty="0">
                <a:solidFill>
                  <a:srgbClr val="FF0000"/>
                </a:solidFill>
              </a:rPr>
              <a:t>ATENCIÓN DEL PARTO</a:t>
            </a:r>
          </a:p>
          <a:p>
            <a:pPr marL="171450" indent="-171450">
              <a:buFont typeface="Arial" panose="020B0604020202020204" pitchFamily="34" charset="0"/>
              <a:buChar char="•"/>
            </a:pPr>
            <a:r>
              <a:rPr lang="es-ES" sz="1200" dirty="0">
                <a:solidFill>
                  <a:srgbClr val="FF0000"/>
                </a:solidFill>
              </a:rPr>
              <a:t>2 SALAS DE PARTOS</a:t>
            </a:r>
            <a:endParaRPr lang="es-CO" sz="1200" dirty="0">
              <a:solidFill>
                <a:srgbClr val="FF0000"/>
              </a:solidFill>
            </a:endParaRPr>
          </a:p>
        </p:txBody>
      </p:sp>
      <p:sp>
        <p:nvSpPr>
          <p:cNvPr id="40" name="CuadroTexto 39">
            <a:extLst>
              <a:ext uri="{FF2B5EF4-FFF2-40B4-BE49-F238E27FC236}">
                <a16:creationId xmlns:a16="http://schemas.microsoft.com/office/drawing/2014/main" id="{9464FE89-2494-EC34-050A-3156E1BAE1DD}"/>
              </a:ext>
            </a:extLst>
          </p:cNvPr>
          <p:cNvSpPr txBox="1"/>
          <p:nvPr/>
        </p:nvSpPr>
        <p:spPr>
          <a:xfrm>
            <a:off x="9060554" y="2752797"/>
            <a:ext cx="2344115" cy="1569660"/>
          </a:xfrm>
          <a:prstGeom prst="rect">
            <a:avLst/>
          </a:prstGeom>
          <a:noFill/>
        </p:spPr>
        <p:txBody>
          <a:bodyPr wrap="square" rtlCol="0">
            <a:spAutoFit/>
          </a:bodyPr>
          <a:lstStyle/>
          <a:p>
            <a:r>
              <a:rPr lang="es-ES" sz="1200" b="1" dirty="0">
                <a:solidFill>
                  <a:schemeClr val="accent1"/>
                </a:solidFill>
              </a:rPr>
              <a:t>INTERNACIÓN</a:t>
            </a:r>
          </a:p>
          <a:p>
            <a:pPr marL="171450" indent="-171450">
              <a:buFont typeface="Arial" panose="020B0604020202020204" pitchFamily="34" charset="0"/>
              <a:buChar char="•"/>
            </a:pPr>
            <a:r>
              <a:rPr lang="es-ES" sz="1200" dirty="0">
                <a:solidFill>
                  <a:schemeClr val="accent1"/>
                </a:solidFill>
              </a:rPr>
              <a:t>24 CAMAS PEDIÁTRICAS ( 11 HAB. DOBLES Y 2 INDIVIDUALES)</a:t>
            </a:r>
          </a:p>
          <a:p>
            <a:pPr marL="171450" indent="-171450">
              <a:buFont typeface="Arial" panose="020B0604020202020204" pitchFamily="34" charset="0"/>
              <a:buChar char="•"/>
            </a:pPr>
            <a:r>
              <a:rPr lang="es-ES" sz="1200" dirty="0">
                <a:solidFill>
                  <a:schemeClr val="accent1"/>
                </a:solidFill>
              </a:rPr>
              <a:t>15 CAMAS GINECOBSTETRICIA (5 HAB. DOBLES Y 5 INDIVIDUALES) </a:t>
            </a:r>
          </a:p>
          <a:p>
            <a:pPr marL="171450" indent="-171450">
              <a:buFont typeface="Arial" panose="020B0604020202020204" pitchFamily="34" charset="0"/>
              <a:buChar char="•"/>
            </a:pPr>
            <a:endParaRPr lang="es-CO" sz="1200" b="1" dirty="0">
              <a:solidFill>
                <a:schemeClr val="accent1"/>
              </a:solidFill>
            </a:endParaRPr>
          </a:p>
        </p:txBody>
      </p:sp>
      <p:sp>
        <p:nvSpPr>
          <p:cNvPr id="4" name="CuadroTexto 3">
            <a:extLst>
              <a:ext uri="{FF2B5EF4-FFF2-40B4-BE49-F238E27FC236}">
                <a16:creationId xmlns:a16="http://schemas.microsoft.com/office/drawing/2014/main" id="{791E8E72-4558-376A-64CE-D5FC681C2084}"/>
              </a:ext>
            </a:extLst>
          </p:cNvPr>
          <p:cNvSpPr txBox="1"/>
          <p:nvPr/>
        </p:nvSpPr>
        <p:spPr>
          <a:xfrm>
            <a:off x="6096000" y="3260628"/>
            <a:ext cx="1262280" cy="461665"/>
          </a:xfrm>
          <a:prstGeom prst="rect">
            <a:avLst/>
          </a:prstGeom>
          <a:noFill/>
        </p:spPr>
        <p:txBody>
          <a:bodyPr wrap="square" rtlCol="0">
            <a:spAutoFit/>
          </a:bodyPr>
          <a:lstStyle/>
          <a:p>
            <a:r>
              <a:rPr lang="es-ES" sz="1200" b="1" dirty="0">
                <a:solidFill>
                  <a:schemeClr val="accent6">
                    <a:lumMod val="75000"/>
                  </a:schemeClr>
                </a:solidFill>
              </a:rPr>
              <a:t>PROCESO DE ESTERILIZACIÓN</a:t>
            </a:r>
          </a:p>
        </p:txBody>
      </p:sp>
    </p:spTree>
    <p:extLst>
      <p:ext uri="{BB962C8B-B14F-4D97-AF65-F5344CB8AC3E}">
        <p14:creationId xmlns:p14="http://schemas.microsoft.com/office/powerpoint/2010/main" val="3367822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EEE90EF-E1FD-5263-4988-EE842E9B5D43}"/>
              </a:ext>
            </a:extLst>
          </p:cNvPr>
          <p:cNvPicPr>
            <a:picLocks noChangeAspect="1"/>
          </p:cNvPicPr>
          <p:nvPr/>
        </p:nvPicPr>
        <p:blipFill>
          <a:blip r:embed="rId2"/>
          <a:stretch>
            <a:fillRect/>
          </a:stretch>
        </p:blipFill>
        <p:spPr>
          <a:xfrm>
            <a:off x="2466975" y="623887"/>
            <a:ext cx="7258050" cy="5610225"/>
          </a:xfrm>
          <a:prstGeom prst="rect">
            <a:avLst/>
          </a:prstGeom>
        </p:spPr>
      </p:pic>
      <p:grpSp>
        <p:nvGrpSpPr>
          <p:cNvPr id="33" name="Grupo 32">
            <a:extLst>
              <a:ext uri="{FF2B5EF4-FFF2-40B4-BE49-F238E27FC236}">
                <a16:creationId xmlns:a16="http://schemas.microsoft.com/office/drawing/2014/main" id="{C108C5BA-EA85-D35D-034C-9CCF95F4DEC6}"/>
              </a:ext>
            </a:extLst>
          </p:cNvPr>
          <p:cNvGrpSpPr/>
          <p:nvPr/>
        </p:nvGrpSpPr>
        <p:grpSpPr>
          <a:xfrm>
            <a:off x="139700" y="-152549"/>
            <a:ext cx="12663488" cy="7206531"/>
            <a:chOff x="139700" y="-152549"/>
            <a:chExt cx="12663488" cy="7206531"/>
          </a:xfrm>
        </p:grpSpPr>
        <p:sp>
          <p:nvSpPr>
            <p:cNvPr id="25" name="Rectángulo 24">
              <a:extLst>
                <a:ext uri="{FF2B5EF4-FFF2-40B4-BE49-F238E27FC236}">
                  <a16:creationId xmlns:a16="http://schemas.microsoft.com/office/drawing/2014/main" id="{F4320CD6-4DE6-FC68-AED6-1B47993E34E0}"/>
                </a:ext>
              </a:extLst>
            </p:cNvPr>
            <p:cNvSpPr/>
            <p:nvPr/>
          </p:nvSpPr>
          <p:spPr>
            <a:xfrm>
              <a:off x="1959388" y="195982"/>
              <a:ext cx="7879977"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585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ZONIFICACIÓN HOSPITALARIA</a:t>
              </a:r>
              <a:endParaRPr lang="es-CO" sz="1300" b="1" dirty="0">
                <a:latin typeface="Century Gothic" panose="020B0502020202020204" pitchFamily="34" charset="0"/>
              </a:endParaRPr>
            </a:p>
          </p:txBody>
        </p:sp>
      </p:grpSp>
      <p:sp>
        <p:nvSpPr>
          <p:cNvPr id="40" name="CuadroTexto 39">
            <a:extLst>
              <a:ext uri="{FF2B5EF4-FFF2-40B4-BE49-F238E27FC236}">
                <a16:creationId xmlns:a16="http://schemas.microsoft.com/office/drawing/2014/main" id="{9464FE89-2494-EC34-050A-3156E1BAE1DD}"/>
              </a:ext>
            </a:extLst>
          </p:cNvPr>
          <p:cNvSpPr txBox="1"/>
          <p:nvPr/>
        </p:nvSpPr>
        <p:spPr>
          <a:xfrm>
            <a:off x="2352635" y="3220170"/>
            <a:ext cx="1812965" cy="646331"/>
          </a:xfrm>
          <a:prstGeom prst="rect">
            <a:avLst/>
          </a:prstGeom>
          <a:noFill/>
        </p:spPr>
        <p:txBody>
          <a:bodyPr wrap="square" rtlCol="0">
            <a:spAutoFit/>
          </a:bodyPr>
          <a:lstStyle/>
          <a:p>
            <a:r>
              <a:rPr lang="es-ES" sz="1200" b="1" dirty="0">
                <a:solidFill>
                  <a:schemeClr val="accent1"/>
                </a:solidFill>
              </a:rPr>
              <a:t>INTERNACIÓN</a:t>
            </a:r>
          </a:p>
          <a:p>
            <a:pPr marL="171450" indent="-171450">
              <a:buFont typeface="Arial" panose="020B0604020202020204" pitchFamily="34" charset="0"/>
              <a:buChar char="•"/>
            </a:pPr>
            <a:r>
              <a:rPr lang="es-ES" sz="1200" dirty="0">
                <a:solidFill>
                  <a:schemeClr val="accent1"/>
                </a:solidFill>
              </a:rPr>
              <a:t>UCI ADULTOS 7 CAMAS</a:t>
            </a:r>
          </a:p>
          <a:p>
            <a:pPr marL="171450" indent="-171450">
              <a:buFont typeface="Arial" panose="020B0604020202020204" pitchFamily="34" charset="0"/>
              <a:buChar char="•"/>
            </a:pPr>
            <a:endParaRPr lang="es-CO" sz="1200" b="1" dirty="0">
              <a:solidFill>
                <a:schemeClr val="accent1"/>
              </a:solidFill>
            </a:endParaRPr>
          </a:p>
        </p:txBody>
      </p:sp>
      <p:sp>
        <p:nvSpPr>
          <p:cNvPr id="8" name="Rectángulo 7">
            <a:extLst>
              <a:ext uri="{FF2B5EF4-FFF2-40B4-BE49-F238E27FC236}">
                <a16:creationId xmlns:a16="http://schemas.microsoft.com/office/drawing/2014/main" id="{2501B3DB-6CBF-C72B-2BFD-56B080C9CE23}"/>
              </a:ext>
            </a:extLst>
          </p:cNvPr>
          <p:cNvSpPr/>
          <p:nvPr/>
        </p:nvSpPr>
        <p:spPr>
          <a:xfrm>
            <a:off x="3281394" y="1677238"/>
            <a:ext cx="884206" cy="1494587"/>
          </a:xfrm>
          <a:prstGeom prst="rect">
            <a:avLst/>
          </a:prstGeom>
          <a:noFill/>
          <a:ln w="508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accent1"/>
              </a:solidFill>
            </a:endParaRPr>
          </a:p>
        </p:txBody>
      </p:sp>
      <p:sp>
        <p:nvSpPr>
          <p:cNvPr id="9" name="CuadroTexto 8">
            <a:extLst>
              <a:ext uri="{FF2B5EF4-FFF2-40B4-BE49-F238E27FC236}">
                <a16:creationId xmlns:a16="http://schemas.microsoft.com/office/drawing/2014/main" id="{167A9B36-28EE-B2A5-C1EC-078A816AEA19}"/>
              </a:ext>
            </a:extLst>
          </p:cNvPr>
          <p:cNvSpPr txBox="1"/>
          <p:nvPr/>
        </p:nvSpPr>
        <p:spPr>
          <a:xfrm>
            <a:off x="9060554" y="2840152"/>
            <a:ext cx="2344115" cy="646331"/>
          </a:xfrm>
          <a:prstGeom prst="rect">
            <a:avLst/>
          </a:prstGeom>
          <a:noFill/>
        </p:spPr>
        <p:txBody>
          <a:bodyPr wrap="square" rtlCol="0">
            <a:spAutoFit/>
          </a:bodyPr>
          <a:lstStyle/>
          <a:p>
            <a:r>
              <a:rPr lang="es-ES" sz="1200" b="1" dirty="0">
                <a:solidFill>
                  <a:schemeClr val="accent1"/>
                </a:solidFill>
              </a:rPr>
              <a:t>INTERNACIÓN</a:t>
            </a:r>
          </a:p>
          <a:p>
            <a:pPr marL="171450" indent="-171450">
              <a:buFont typeface="Arial" panose="020B0604020202020204" pitchFamily="34" charset="0"/>
              <a:buChar char="•"/>
            </a:pPr>
            <a:r>
              <a:rPr lang="es-ES" sz="1200" dirty="0">
                <a:solidFill>
                  <a:schemeClr val="accent1"/>
                </a:solidFill>
              </a:rPr>
              <a:t>37 CAMAS ADULTOS </a:t>
            </a:r>
            <a:r>
              <a:rPr lang="es-CO" sz="1200" dirty="0">
                <a:solidFill>
                  <a:schemeClr val="accent1"/>
                </a:solidFill>
              </a:rPr>
              <a:t>(13 HAB. DOBLES Y 11 INDIVIDUALES)</a:t>
            </a:r>
            <a:endParaRPr lang="es-ES" sz="1200" dirty="0">
              <a:solidFill>
                <a:schemeClr val="accent1"/>
              </a:solidFill>
            </a:endParaRPr>
          </a:p>
        </p:txBody>
      </p:sp>
      <p:sp>
        <p:nvSpPr>
          <p:cNvPr id="12" name="CuadroTexto 11">
            <a:extLst>
              <a:ext uri="{FF2B5EF4-FFF2-40B4-BE49-F238E27FC236}">
                <a16:creationId xmlns:a16="http://schemas.microsoft.com/office/drawing/2014/main" id="{B05B2459-9A87-6EB7-1749-BA4902132EF1}"/>
              </a:ext>
            </a:extLst>
          </p:cNvPr>
          <p:cNvSpPr txBox="1"/>
          <p:nvPr/>
        </p:nvSpPr>
        <p:spPr>
          <a:xfrm>
            <a:off x="3871837" y="982413"/>
            <a:ext cx="1649825" cy="646331"/>
          </a:xfrm>
          <a:prstGeom prst="rect">
            <a:avLst/>
          </a:prstGeom>
          <a:noFill/>
        </p:spPr>
        <p:txBody>
          <a:bodyPr wrap="square" rtlCol="0">
            <a:spAutoFit/>
          </a:bodyPr>
          <a:lstStyle/>
          <a:p>
            <a:r>
              <a:rPr lang="es-ES" sz="1200" b="1" dirty="0">
                <a:solidFill>
                  <a:schemeClr val="accent1"/>
                </a:solidFill>
              </a:rPr>
              <a:t>INTERNACIÓN</a:t>
            </a:r>
          </a:p>
          <a:p>
            <a:pPr marL="171450" indent="-171450">
              <a:buFont typeface="Arial" panose="020B0604020202020204" pitchFamily="34" charset="0"/>
              <a:buChar char="•"/>
            </a:pPr>
            <a:r>
              <a:rPr lang="es-ES" sz="1200" dirty="0">
                <a:solidFill>
                  <a:schemeClr val="accent1"/>
                </a:solidFill>
              </a:rPr>
              <a:t>UC INTERMEDIO ADULTOS 6 CAMAS</a:t>
            </a:r>
            <a:endParaRPr lang="es-CO" sz="1200" b="1" dirty="0">
              <a:solidFill>
                <a:schemeClr val="accent1"/>
              </a:solidFill>
            </a:endParaRPr>
          </a:p>
        </p:txBody>
      </p:sp>
      <p:sp>
        <p:nvSpPr>
          <p:cNvPr id="14" name="Rectángulo 13">
            <a:extLst>
              <a:ext uri="{FF2B5EF4-FFF2-40B4-BE49-F238E27FC236}">
                <a16:creationId xmlns:a16="http://schemas.microsoft.com/office/drawing/2014/main" id="{0D9E625F-57B5-8B83-200A-ED9BD1EA9443}"/>
              </a:ext>
            </a:extLst>
          </p:cNvPr>
          <p:cNvSpPr/>
          <p:nvPr/>
        </p:nvSpPr>
        <p:spPr>
          <a:xfrm>
            <a:off x="4231083" y="1677238"/>
            <a:ext cx="1087593" cy="1494587"/>
          </a:xfrm>
          <a:prstGeom prst="rect">
            <a:avLst/>
          </a:prstGeom>
          <a:noFill/>
          <a:ln w="508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accent1"/>
              </a:solidFill>
            </a:endParaRPr>
          </a:p>
        </p:txBody>
      </p:sp>
      <p:sp>
        <p:nvSpPr>
          <p:cNvPr id="15" name="Rectángulo 14">
            <a:extLst>
              <a:ext uri="{FF2B5EF4-FFF2-40B4-BE49-F238E27FC236}">
                <a16:creationId xmlns:a16="http://schemas.microsoft.com/office/drawing/2014/main" id="{6FCE13ED-1585-3A28-7C55-5F3E63B692F3}"/>
              </a:ext>
            </a:extLst>
          </p:cNvPr>
          <p:cNvSpPr/>
          <p:nvPr/>
        </p:nvSpPr>
        <p:spPr>
          <a:xfrm>
            <a:off x="5318677" y="1689547"/>
            <a:ext cx="884206" cy="1494587"/>
          </a:xfrm>
          <a:prstGeom prst="rect">
            <a:avLst/>
          </a:prstGeom>
          <a:noFill/>
          <a:ln w="508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accent1"/>
              </a:solidFill>
            </a:endParaRPr>
          </a:p>
        </p:txBody>
      </p:sp>
      <p:sp>
        <p:nvSpPr>
          <p:cNvPr id="16" name="CuadroTexto 15">
            <a:extLst>
              <a:ext uri="{FF2B5EF4-FFF2-40B4-BE49-F238E27FC236}">
                <a16:creationId xmlns:a16="http://schemas.microsoft.com/office/drawing/2014/main" id="{A13853EE-CF10-FC42-B303-016283D8DD4F}"/>
              </a:ext>
            </a:extLst>
          </p:cNvPr>
          <p:cNvSpPr txBox="1"/>
          <p:nvPr/>
        </p:nvSpPr>
        <p:spPr>
          <a:xfrm>
            <a:off x="5296400" y="3220170"/>
            <a:ext cx="1812965" cy="830997"/>
          </a:xfrm>
          <a:prstGeom prst="rect">
            <a:avLst/>
          </a:prstGeom>
          <a:noFill/>
        </p:spPr>
        <p:txBody>
          <a:bodyPr wrap="square" rtlCol="0">
            <a:spAutoFit/>
          </a:bodyPr>
          <a:lstStyle/>
          <a:p>
            <a:r>
              <a:rPr lang="es-ES" sz="1200" b="1" dirty="0">
                <a:solidFill>
                  <a:schemeClr val="accent1"/>
                </a:solidFill>
              </a:rPr>
              <a:t>INTERNACIÓN</a:t>
            </a:r>
          </a:p>
          <a:p>
            <a:pPr marL="171450" indent="-171450">
              <a:buFont typeface="Arial" panose="020B0604020202020204" pitchFamily="34" charset="0"/>
              <a:buChar char="•"/>
            </a:pPr>
            <a:r>
              <a:rPr lang="es-ES" sz="1200" dirty="0">
                <a:solidFill>
                  <a:schemeClr val="accent1"/>
                </a:solidFill>
              </a:rPr>
              <a:t>UC BASICO NEONATAL</a:t>
            </a:r>
          </a:p>
          <a:p>
            <a:r>
              <a:rPr lang="es-ES" sz="1200" dirty="0">
                <a:solidFill>
                  <a:schemeClr val="accent1"/>
                </a:solidFill>
              </a:rPr>
              <a:t>6 CAMAS</a:t>
            </a:r>
          </a:p>
          <a:p>
            <a:pPr marL="171450" indent="-171450">
              <a:buFont typeface="Arial" panose="020B0604020202020204" pitchFamily="34" charset="0"/>
              <a:buChar char="•"/>
            </a:pPr>
            <a:endParaRPr lang="es-CO" sz="1200" b="1" dirty="0">
              <a:solidFill>
                <a:schemeClr val="accent1"/>
              </a:solidFill>
            </a:endParaRPr>
          </a:p>
        </p:txBody>
      </p:sp>
      <p:sp>
        <p:nvSpPr>
          <p:cNvPr id="17" name="CuadroTexto 16">
            <a:extLst>
              <a:ext uri="{FF2B5EF4-FFF2-40B4-BE49-F238E27FC236}">
                <a16:creationId xmlns:a16="http://schemas.microsoft.com/office/drawing/2014/main" id="{A216EB73-92BC-C8BE-D7E9-35F3AFC2A9BF}"/>
              </a:ext>
            </a:extLst>
          </p:cNvPr>
          <p:cNvSpPr txBox="1"/>
          <p:nvPr/>
        </p:nvSpPr>
        <p:spPr>
          <a:xfrm>
            <a:off x="5914368" y="958181"/>
            <a:ext cx="1649825" cy="646331"/>
          </a:xfrm>
          <a:prstGeom prst="rect">
            <a:avLst/>
          </a:prstGeom>
          <a:noFill/>
        </p:spPr>
        <p:txBody>
          <a:bodyPr wrap="square" rtlCol="0">
            <a:spAutoFit/>
          </a:bodyPr>
          <a:lstStyle/>
          <a:p>
            <a:r>
              <a:rPr lang="es-ES" sz="1200" b="1" dirty="0">
                <a:solidFill>
                  <a:schemeClr val="accent1"/>
                </a:solidFill>
              </a:rPr>
              <a:t>INTERNACIÓN</a:t>
            </a:r>
          </a:p>
          <a:p>
            <a:pPr marL="171450" indent="-171450">
              <a:buFont typeface="Arial" panose="020B0604020202020204" pitchFamily="34" charset="0"/>
              <a:buChar char="•"/>
            </a:pPr>
            <a:r>
              <a:rPr lang="es-ES" sz="1200" dirty="0">
                <a:solidFill>
                  <a:schemeClr val="accent1"/>
                </a:solidFill>
              </a:rPr>
              <a:t>UC INTERMEDIO NEONATAL 6 CAMAS</a:t>
            </a:r>
            <a:endParaRPr lang="es-CO" sz="1200" b="1" dirty="0">
              <a:solidFill>
                <a:schemeClr val="accent1"/>
              </a:solidFill>
            </a:endParaRPr>
          </a:p>
        </p:txBody>
      </p:sp>
      <p:sp>
        <p:nvSpPr>
          <p:cNvPr id="18" name="Rectángulo 17">
            <a:extLst>
              <a:ext uri="{FF2B5EF4-FFF2-40B4-BE49-F238E27FC236}">
                <a16:creationId xmlns:a16="http://schemas.microsoft.com/office/drawing/2014/main" id="{5C316885-5BD5-77FB-1F9B-45D617347FEC}"/>
              </a:ext>
            </a:extLst>
          </p:cNvPr>
          <p:cNvSpPr/>
          <p:nvPr/>
        </p:nvSpPr>
        <p:spPr>
          <a:xfrm>
            <a:off x="6273615" y="1653006"/>
            <a:ext cx="1082346" cy="1494587"/>
          </a:xfrm>
          <a:prstGeom prst="rect">
            <a:avLst/>
          </a:prstGeom>
          <a:noFill/>
          <a:ln w="508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accent1"/>
              </a:solidFill>
            </a:endParaRPr>
          </a:p>
        </p:txBody>
      </p:sp>
      <p:sp>
        <p:nvSpPr>
          <p:cNvPr id="19" name="Rectángulo 18">
            <a:extLst>
              <a:ext uri="{FF2B5EF4-FFF2-40B4-BE49-F238E27FC236}">
                <a16:creationId xmlns:a16="http://schemas.microsoft.com/office/drawing/2014/main" id="{5CD56705-4FFA-DC58-323E-2B017F00C30B}"/>
              </a:ext>
            </a:extLst>
          </p:cNvPr>
          <p:cNvSpPr/>
          <p:nvPr/>
        </p:nvSpPr>
        <p:spPr>
          <a:xfrm>
            <a:off x="7736823" y="1462506"/>
            <a:ext cx="1384049" cy="4188994"/>
          </a:xfrm>
          <a:prstGeom prst="rect">
            <a:avLst/>
          </a:prstGeom>
          <a:noFill/>
          <a:ln w="508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accent1"/>
              </a:solidFill>
            </a:endParaRPr>
          </a:p>
        </p:txBody>
      </p:sp>
    </p:spTree>
    <p:extLst>
      <p:ext uri="{BB962C8B-B14F-4D97-AF65-F5344CB8AC3E}">
        <p14:creationId xmlns:p14="http://schemas.microsoft.com/office/powerpoint/2010/main" val="71281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8" grpId="0" animBg="1"/>
      <p:bldP spid="9" grpId="0"/>
      <p:bldP spid="12" grpId="0"/>
      <p:bldP spid="14" grpId="0" animBg="1"/>
      <p:bldP spid="15" grpId="0" animBg="1"/>
      <p:bldP spid="16" grpId="0"/>
      <p:bldP spid="17" grpId="0"/>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B19E4D9-F89B-AE58-A313-0ABEC2072A80}"/>
              </a:ext>
            </a:extLst>
          </p:cNvPr>
          <p:cNvPicPr>
            <a:picLocks noChangeAspect="1"/>
          </p:cNvPicPr>
          <p:nvPr/>
        </p:nvPicPr>
        <p:blipFill>
          <a:blip r:embed="rId2"/>
          <a:stretch>
            <a:fillRect/>
          </a:stretch>
        </p:blipFill>
        <p:spPr>
          <a:xfrm>
            <a:off x="2403435" y="623887"/>
            <a:ext cx="7070765" cy="5154995"/>
          </a:xfrm>
          <a:prstGeom prst="rect">
            <a:avLst/>
          </a:prstGeom>
        </p:spPr>
      </p:pic>
      <p:grpSp>
        <p:nvGrpSpPr>
          <p:cNvPr id="33" name="Grupo 32">
            <a:extLst>
              <a:ext uri="{FF2B5EF4-FFF2-40B4-BE49-F238E27FC236}">
                <a16:creationId xmlns:a16="http://schemas.microsoft.com/office/drawing/2014/main" id="{C108C5BA-EA85-D35D-034C-9CCF95F4DEC6}"/>
              </a:ext>
            </a:extLst>
          </p:cNvPr>
          <p:cNvGrpSpPr/>
          <p:nvPr/>
        </p:nvGrpSpPr>
        <p:grpSpPr>
          <a:xfrm>
            <a:off x="139700" y="-152549"/>
            <a:ext cx="12663488" cy="7634436"/>
            <a:chOff x="139700" y="-152549"/>
            <a:chExt cx="12663488" cy="7634436"/>
          </a:xfrm>
        </p:grpSpPr>
        <p:sp>
          <p:nvSpPr>
            <p:cNvPr id="25" name="Rectángulo 24">
              <a:extLst>
                <a:ext uri="{FF2B5EF4-FFF2-40B4-BE49-F238E27FC236}">
                  <a16:creationId xmlns:a16="http://schemas.microsoft.com/office/drawing/2014/main" id="{F4320CD6-4DE6-FC68-AED6-1B47993E34E0}"/>
                </a:ext>
              </a:extLst>
            </p:cNvPr>
            <p:cNvSpPr/>
            <p:nvPr/>
          </p:nvSpPr>
          <p:spPr>
            <a:xfrm>
              <a:off x="2048288" y="623887"/>
              <a:ext cx="7879977" cy="6858000"/>
            </a:xfrm>
            <a:prstGeom prst="rect">
              <a:avLst/>
            </a:prstGeom>
            <a:solidFill>
              <a:schemeClr val="bg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585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ZONIFICACIÓN HOSPITALARIA</a:t>
              </a:r>
              <a:endParaRPr lang="es-CO" sz="1300" b="1" dirty="0">
                <a:latin typeface="Century Gothic" panose="020B0502020202020204" pitchFamily="34" charset="0"/>
              </a:endParaRPr>
            </a:p>
          </p:txBody>
        </p:sp>
      </p:grpSp>
      <p:sp>
        <p:nvSpPr>
          <p:cNvPr id="9" name="CuadroTexto 8">
            <a:extLst>
              <a:ext uri="{FF2B5EF4-FFF2-40B4-BE49-F238E27FC236}">
                <a16:creationId xmlns:a16="http://schemas.microsoft.com/office/drawing/2014/main" id="{167A9B36-28EE-B2A5-C1EC-078A816AEA19}"/>
              </a:ext>
            </a:extLst>
          </p:cNvPr>
          <p:cNvSpPr txBox="1"/>
          <p:nvPr/>
        </p:nvSpPr>
        <p:spPr>
          <a:xfrm>
            <a:off x="9060554" y="2840152"/>
            <a:ext cx="2344115" cy="646331"/>
          </a:xfrm>
          <a:prstGeom prst="rect">
            <a:avLst/>
          </a:prstGeom>
          <a:noFill/>
        </p:spPr>
        <p:txBody>
          <a:bodyPr wrap="square" rtlCol="0">
            <a:spAutoFit/>
          </a:bodyPr>
          <a:lstStyle/>
          <a:p>
            <a:r>
              <a:rPr lang="es-ES" sz="1200" b="1" dirty="0">
                <a:solidFill>
                  <a:schemeClr val="accent1"/>
                </a:solidFill>
              </a:rPr>
              <a:t>INTERNACIÓN</a:t>
            </a:r>
          </a:p>
          <a:p>
            <a:pPr marL="171450" indent="-171450">
              <a:buFont typeface="Arial" panose="020B0604020202020204" pitchFamily="34" charset="0"/>
              <a:buChar char="•"/>
            </a:pPr>
            <a:r>
              <a:rPr lang="es-ES" sz="1200" dirty="0">
                <a:solidFill>
                  <a:schemeClr val="accent1"/>
                </a:solidFill>
              </a:rPr>
              <a:t>35 CAMAS ADULTOS </a:t>
            </a:r>
            <a:r>
              <a:rPr lang="es-CO" sz="1200" dirty="0">
                <a:solidFill>
                  <a:schemeClr val="accent1"/>
                </a:solidFill>
              </a:rPr>
              <a:t>(11 HAB. DOBLES Y 13 INDIVIDUALES)</a:t>
            </a:r>
            <a:endParaRPr lang="es-ES" sz="1200" dirty="0">
              <a:solidFill>
                <a:schemeClr val="accent1"/>
              </a:solidFill>
            </a:endParaRPr>
          </a:p>
        </p:txBody>
      </p:sp>
      <p:sp>
        <p:nvSpPr>
          <p:cNvPr id="19" name="Rectángulo 18">
            <a:extLst>
              <a:ext uri="{FF2B5EF4-FFF2-40B4-BE49-F238E27FC236}">
                <a16:creationId xmlns:a16="http://schemas.microsoft.com/office/drawing/2014/main" id="{5CD56705-4FFA-DC58-323E-2B017F00C30B}"/>
              </a:ext>
            </a:extLst>
          </p:cNvPr>
          <p:cNvSpPr/>
          <p:nvPr/>
        </p:nvSpPr>
        <p:spPr>
          <a:xfrm>
            <a:off x="7736823" y="1462506"/>
            <a:ext cx="1384049" cy="4188994"/>
          </a:xfrm>
          <a:prstGeom prst="rect">
            <a:avLst/>
          </a:prstGeom>
          <a:noFill/>
          <a:ln w="508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accent1"/>
              </a:solidFill>
            </a:endParaRPr>
          </a:p>
        </p:txBody>
      </p:sp>
    </p:spTree>
    <p:extLst>
      <p:ext uri="{BB962C8B-B14F-4D97-AF65-F5344CB8AC3E}">
        <p14:creationId xmlns:p14="http://schemas.microsoft.com/office/powerpoint/2010/main" val="835626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6528CB-8B21-9228-08AF-DBF8137A1066}"/>
              </a:ext>
            </a:extLst>
          </p:cNvPr>
          <p:cNvSpPr txBox="1">
            <a:spLocks/>
          </p:cNvSpPr>
          <p:nvPr/>
        </p:nvSpPr>
        <p:spPr>
          <a:xfrm>
            <a:off x="7834312"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304801" y="97051"/>
            <a:ext cx="4217988" cy="4951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FASES DE CONSTRUCCIÓN</a:t>
            </a:r>
            <a:endParaRPr lang="es-CO" sz="1300" b="1" dirty="0">
              <a:latin typeface="Century Gothic" panose="020B0502020202020204" pitchFamily="34" charset="0"/>
            </a:endParaRPr>
          </a:p>
        </p:txBody>
      </p:sp>
      <p:pic>
        <p:nvPicPr>
          <p:cNvPr id="3" name="Imagen 2">
            <a:extLst>
              <a:ext uri="{FF2B5EF4-FFF2-40B4-BE49-F238E27FC236}">
                <a16:creationId xmlns:a16="http://schemas.microsoft.com/office/drawing/2014/main" id="{C456B021-C4CD-4E8A-CDDC-A05B1C1073BF}"/>
              </a:ext>
            </a:extLst>
          </p:cNvPr>
          <p:cNvPicPr>
            <a:picLocks noChangeAspect="1"/>
          </p:cNvPicPr>
          <p:nvPr/>
        </p:nvPicPr>
        <p:blipFill rotWithShape="1">
          <a:blip r:embed="rId2"/>
          <a:srcRect l="12454" r="11599"/>
          <a:stretch/>
        </p:blipFill>
        <p:spPr>
          <a:xfrm>
            <a:off x="-361949" y="1165969"/>
            <a:ext cx="5924550" cy="5591175"/>
          </a:xfrm>
          <a:prstGeom prst="rect">
            <a:avLst/>
          </a:prstGeom>
        </p:spPr>
      </p:pic>
      <p:sp>
        <p:nvSpPr>
          <p:cNvPr id="7" name="CuadroTexto 6">
            <a:extLst>
              <a:ext uri="{FF2B5EF4-FFF2-40B4-BE49-F238E27FC236}">
                <a16:creationId xmlns:a16="http://schemas.microsoft.com/office/drawing/2014/main" id="{215A8DE4-1CA9-13A0-92AB-E453338DDBDD}"/>
              </a:ext>
            </a:extLst>
          </p:cNvPr>
          <p:cNvSpPr txBox="1"/>
          <p:nvPr/>
        </p:nvSpPr>
        <p:spPr>
          <a:xfrm>
            <a:off x="5791200" y="755501"/>
            <a:ext cx="6261100" cy="6370975"/>
          </a:xfrm>
          <a:prstGeom prst="rect">
            <a:avLst/>
          </a:prstGeom>
          <a:noFill/>
        </p:spPr>
        <p:txBody>
          <a:bodyPr wrap="square">
            <a:spAutoFit/>
          </a:bodyPr>
          <a:lstStyle/>
          <a:p>
            <a:pPr algn="just"/>
            <a:r>
              <a:rPr lang="es-CO" sz="1200" b="1" dirty="0">
                <a:solidFill>
                  <a:srgbClr val="000000"/>
                </a:solidFill>
                <a:latin typeface="Century Gothic" panose="020B0502020202020204" pitchFamily="34" charset="0"/>
              </a:rPr>
              <a:t>FASE 1. </a:t>
            </a:r>
            <a:r>
              <a:rPr lang="es-ES" sz="1200" b="0" dirty="0">
                <a:solidFill>
                  <a:srgbClr val="000000"/>
                </a:solidFill>
                <a:latin typeface="Century Gothic" panose="020B0502020202020204" pitchFamily="34" charset="0"/>
              </a:rPr>
              <a:t>En esta fase se ejecutara la construcción del bloque 1 correspondiente a los servicios generales del hospital, sin afectar ninguna construcción existente, también la construcción del tanque de almacenamiento de agua potable y red contra incendios. </a:t>
            </a:r>
          </a:p>
          <a:p>
            <a:pPr algn="just"/>
            <a:endParaRPr lang="es-CO" sz="1200" b="0" dirty="0">
              <a:solidFill>
                <a:srgbClr val="000000"/>
              </a:solidFill>
              <a:latin typeface="Century Gothic" panose="020B0502020202020204" pitchFamily="34" charset="0"/>
            </a:endParaRPr>
          </a:p>
          <a:p>
            <a:pPr algn="just"/>
            <a:r>
              <a:rPr lang="es-CO" sz="1200" b="1" dirty="0">
                <a:solidFill>
                  <a:srgbClr val="000000"/>
                </a:solidFill>
                <a:latin typeface="Century Gothic" panose="020B0502020202020204" pitchFamily="34" charset="0"/>
              </a:rPr>
              <a:t>FASE 2. </a:t>
            </a:r>
            <a:r>
              <a:rPr lang="es-ES" sz="1200" b="0" dirty="0">
                <a:solidFill>
                  <a:srgbClr val="000000"/>
                </a:solidFill>
                <a:latin typeface="Century Gothic" panose="020B0502020202020204" pitchFamily="34" charset="0"/>
              </a:rPr>
              <a:t>Paso 1. Demolición previa y reubicación de MORGUE, MANTENIMIENTO, DEP. Final de residuos, </a:t>
            </a:r>
            <a:r>
              <a:rPr lang="es-ES" sz="1200" b="0" dirty="0" err="1">
                <a:solidFill>
                  <a:srgbClr val="000000"/>
                </a:solidFill>
                <a:latin typeface="Century Gothic" panose="020B0502020202020204" pitchFamily="34" charset="0"/>
              </a:rPr>
              <a:t>dep</a:t>
            </a:r>
            <a:r>
              <a:rPr lang="es-ES" sz="1200" b="0" dirty="0">
                <a:solidFill>
                  <a:srgbClr val="000000"/>
                </a:solidFill>
                <a:latin typeface="Century Gothic" panose="020B0502020202020204" pitchFamily="34" charset="0"/>
              </a:rPr>
              <a:t>. DE LÍQUIDOS, PLANTA DE OXÍGENO Y TRANSFORMADOR,  estos ambientes serán trasladados a la construcción realizada en la FASE 1.</a:t>
            </a:r>
          </a:p>
          <a:p>
            <a:pPr algn="just"/>
            <a:r>
              <a:rPr lang="es-ES" sz="1200" b="0" dirty="0">
                <a:solidFill>
                  <a:srgbClr val="000000"/>
                </a:solidFill>
                <a:latin typeface="Century Gothic" panose="020B0502020202020204" pitchFamily="34" charset="0"/>
              </a:rPr>
              <a:t>Paso 2. Ejecución del BLOQUE 2 correspondiente a HOSPITALIZACIÓN.</a:t>
            </a:r>
          </a:p>
          <a:p>
            <a:pPr algn="just"/>
            <a:r>
              <a:rPr lang="es-ES" sz="1200" b="0" dirty="0">
                <a:solidFill>
                  <a:srgbClr val="000000"/>
                </a:solidFill>
                <a:latin typeface="Century Gothic" panose="020B0502020202020204" pitchFamily="34" charset="0"/>
              </a:rPr>
              <a:t>Paso 3. Finalización y puesta en funcionamiento del bloque 2 de Hospitalización</a:t>
            </a:r>
          </a:p>
          <a:p>
            <a:pPr algn="just"/>
            <a:endParaRPr lang="es-CO" sz="1200" b="0" dirty="0">
              <a:solidFill>
                <a:srgbClr val="000000"/>
              </a:solidFill>
              <a:latin typeface="Century Gothic" panose="020B0502020202020204" pitchFamily="34" charset="0"/>
            </a:endParaRPr>
          </a:p>
          <a:p>
            <a:pPr algn="just"/>
            <a:r>
              <a:rPr lang="es-CO" sz="1200" b="1" dirty="0">
                <a:solidFill>
                  <a:srgbClr val="000000"/>
                </a:solidFill>
                <a:latin typeface="Century Gothic" panose="020B0502020202020204" pitchFamily="34" charset="0"/>
              </a:rPr>
              <a:t>FASE 3. </a:t>
            </a:r>
            <a:r>
              <a:rPr lang="es-ES" sz="1200" b="0" dirty="0">
                <a:solidFill>
                  <a:srgbClr val="000000"/>
                </a:solidFill>
                <a:latin typeface="Century Gothic" panose="020B0502020202020204" pitchFamily="34" charset="0"/>
              </a:rPr>
              <a:t>PASO 1. Traslado de pacientes y funcionarios a FASE 2 HOSPITALIZACIÓN. </a:t>
            </a:r>
          </a:p>
          <a:p>
            <a:pPr algn="just"/>
            <a:r>
              <a:rPr lang="es-ES" sz="1200" b="0" dirty="0">
                <a:solidFill>
                  <a:srgbClr val="000000"/>
                </a:solidFill>
                <a:latin typeface="Century Gothic" panose="020B0502020202020204" pitchFamily="34" charset="0"/>
              </a:rPr>
              <a:t>PASO 2. Demolición de HOSPITALIZACIÓN ADULTOS, HOSPITALIZACIÓN PEDIATRICA, TANQUE Y PLANTA DE TRATAMIENTO</a:t>
            </a:r>
          </a:p>
          <a:p>
            <a:pPr algn="just"/>
            <a:r>
              <a:rPr lang="es-ES" sz="1200" b="0" dirty="0">
                <a:solidFill>
                  <a:srgbClr val="000000"/>
                </a:solidFill>
                <a:latin typeface="Century Gothic" panose="020B0502020202020204" pitchFamily="34" charset="0"/>
              </a:rPr>
              <a:t>PASO 3. Construcción El BLOQUE 3 APOYO Y DIAGNOSTICO</a:t>
            </a:r>
          </a:p>
          <a:p>
            <a:pPr algn="just"/>
            <a:endParaRPr lang="es-CO" sz="1200" b="0" dirty="0">
              <a:solidFill>
                <a:srgbClr val="000000"/>
              </a:solidFill>
              <a:latin typeface="Century Gothic" panose="020B0502020202020204" pitchFamily="34" charset="0"/>
            </a:endParaRPr>
          </a:p>
          <a:p>
            <a:pPr algn="just"/>
            <a:r>
              <a:rPr lang="es-CO" sz="1200" b="1" dirty="0">
                <a:solidFill>
                  <a:srgbClr val="000000"/>
                </a:solidFill>
                <a:latin typeface="Century Gothic" panose="020B0502020202020204" pitchFamily="34" charset="0"/>
              </a:rPr>
              <a:t>FASE 4. </a:t>
            </a:r>
            <a:r>
              <a:rPr lang="es-ES" sz="1200" b="0" dirty="0">
                <a:solidFill>
                  <a:srgbClr val="000000"/>
                </a:solidFill>
                <a:latin typeface="Century Gothic" panose="020B0502020202020204" pitchFamily="34" charset="0"/>
              </a:rPr>
              <a:t>PASO 1. Trasladados los servicios de la construcción del BLOQUE 3.  se inicia con la demolición del ARCHIVO, OBSTETRICIA, CIRUGÍA, UCI Y ESTERILIZACIÓN</a:t>
            </a:r>
          </a:p>
          <a:p>
            <a:pPr algn="just"/>
            <a:r>
              <a:rPr lang="es-ES" sz="1200" b="0" dirty="0">
                <a:solidFill>
                  <a:srgbClr val="000000"/>
                </a:solidFill>
                <a:latin typeface="Century Gothic" panose="020B0502020202020204" pitchFamily="34" charset="0"/>
              </a:rPr>
              <a:t>PASO 2. Construcción de los BLOQUES 4A URGENCIAS Y 4B URGENCIAS</a:t>
            </a:r>
          </a:p>
          <a:p>
            <a:pPr algn="just"/>
            <a:r>
              <a:rPr lang="es-ES" sz="1200" b="0" dirty="0">
                <a:solidFill>
                  <a:srgbClr val="000000"/>
                </a:solidFill>
                <a:latin typeface="Century Gothic" panose="020B0502020202020204" pitchFamily="34" charset="0"/>
              </a:rPr>
              <a:t>PASO 3. Traslado del actual URGENCIAS A LOS BLOQUES 4A Y 4B temporalmente mientras se construye el BLOQUE 4C.</a:t>
            </a:r>
          </a:p>
          <a:p>
            <a:pPr algn="just"/>
            <a:r>
              <a:rPr lang="es-ES" sz="1200" b="0" dirty="0">
                <a:solidFill>
                  <a:srgbClr val="000000"/>
                </a:solidFill>
                <a:latin typeface="Century Gothic" panose="020B0502020202020204" pitchFamily="34" charset="0"/>
              </a:rPr>
              <a:t>PASO 4. Demolición de URGENCIAS, IMAGENOLOGIA Y LABORATORIO CLÍNICO.</a:t>
            </a:r>
          </a:p>
          <a:p>
            <a:pPr algn="just"/>
            <a:r>
              <a:rPr lang="es-ES" sz="1200" b="0" dirty="0">
                <a:solidFill>
                  <a:srgbClr val="000000"/>
                </a:solidFill>
                <a:latin typeface="Century Gothic" panose="020B0502020202020204" pitchFamily="34" charset="0"/>
              </a:rPr>
              <a:t>PASO 5. Construcción y habilitación completa del BLOQUE 4C  para el traslado y adecuación completa de todo el nuevo servicio de urgencias.</a:t>
            </a:r>
          </a:p>
          <a:p>
            <a:pPr algn="just"/>
            <a:endParaRPr lang="es-CO" sz="1200" b="0" dirty="0">
              <a:solidFill>
                <a:srgbClr val="000000"/>
              </a:solidFill>
              <a:latin typeface="Century Gothic" panose="020B0502020202020204" pitchFamily="34" charset="0"/>
            </a:endParaRPr>
          </a:p>
          <a:p>
            <a:pPr algn="just"/>
            <a:r>
              <a:rPr lang="es-CO" sz="1200" b="1" dirty="0">
                <a:solidFill>
                  <a:srgbClr val="000000"/>
                </a:solidFill>
                <a:latin typeface="Century Gothic" panose="020B0502020202020204" pitchFamily="34" charset="0"/>
              </a:rPr>
              <a:t>FASE 5A. </a:t>
            </a:r>
            <a:r>
              <a:rPr lang="es-ES" sz="1200" b="0" dirty="0">
                <a:solidFill>
                  <a:srgbClr val="000000"/>
                </a:solidFill>
                <a:latin typeface="Century Gothic" panose="020B0502020202020204" pitchFamily="34" charset="0"/>
              </a:rPr>
              <a:t>PASO 1. Demolición de ESTADÍSTICA E HISTORIAS CLÍNICAS, AUDITORIO Y SERVICIOS GENERALES.</a:t>
            </a:r>
          </a:p>
          <a:p>
            <a:pPr algn="just"/>
            <a:r>
              <a:rPr lang="es-ES" sz="1200" b="0" dirty="0">
                <a:solidFill>
                  <a:srgbClr val="000000"/>
                </a:solidFill>
                <a:latin typeface="Century Gothic" panose="020B0502020202020204" pitchFamily="34" charset="0"/>
              </a:rPr>
              <a:t>PASO 2. Construcción y habilitación completa del BLOQUE 5 CONSULTA EXTERNA.</a:t>
            </a:r>
          </a:p>
          <a:p>
            <a:pPr algn="just"/>
            <a:r>
              <a:rPr lang="es-ES" sz="1200" b="0" dirty="0">
                <a:solidFill>
                  <a:srgbClr val="000000"/>
                </a:solidFill>
                <a:latin typeface="Century Gothic" panose="020B0502020202020204" pitchFamily="34" charset="0"/>
              </a:rPr>
              <a:t>PASO 3. Traslado de consulta externa al nuevo BLOQUE 5.</a:t>
            </a:r>
          </a:p>
          <a:p>
            <a:pPr algn="just"/>
            <a:endParaRPr lang="es-CO" sz="1200" b="0" dirty="0">
              <a:solidFill>
                <a:srgbClr val="000000"/>
              </a:solidFill>
              <a:latin typeface="Century Gothic" panose="020B0502020202020204" pitchFamily="34" charset="0"/>
            </a:endParaRPr>
          </a:p>
          <a:p>
            <a:pPr algn="just"/>
            <a:r>
              <a:rPr lang="es-CO" sz="1200" b="1" dirty="0">
                <a:solidFill>
                  <a:srgbClr val="000000"/>
                </a:solidFill>
                <a:latin typeface="Century Gothic" panose="020B0502020202020204" pitchFamily="34" charset="0"/>
              </a:rPr>
              <a:t>FASE 5B. </a:t>
            </a:r>
            <a:r>
              <a:rPr lang="es-ES" sz="1200" b="0" dirty="0">
                <a:solidFill>
                  <a:srgbClr val="000000"/>
                </a:solidFill>
                <a:latin typeface="Century Gothic" panose="020B0502020202020204" pitchFamily="34" charset="0"/>
              </a:rPr>
              <a:t>PASO 1. Fase de elaboración de paisajismo y urbanismo</a:t>
            </a:r>
          </a:p>
          <a:p>
            <a:pPr algn="just"/>
            <a:endParaRPr lang="es-CO" sz="1200" b="0" u="sng"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1979763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839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RENDERS</a:t>
            </a:r>
            <a:endParaRPr lang="es-CO" sz="1300" b="1" dirty="0">
              <a:latin typeface="Century Gothic" panose="020B0502020202020204" pitchFamily="34" charset="0"/>
            </a:endParaRPr>
          </a:p>
        </p:txBody>
      </p:sp>
      <p:sp>
        <p:nvSpPr>
          <p:cNvPr id="3" name="CuadroTexto 2">
            <a:extLst>
              <a:ext uri="{FF2B5EF4-FFF2-40B4-BE49-F238E27FC236}">
                <a16:creationId xmlns:a16="http://schemas.microsoft.com/office/drawing/2014/main" id="{0C05E5EF-1BE8-FFF7-7C02-F44E5D403D5B}"/>
              </a:ext>
            </a:extLst>
          </p:cNvPr>
          <p:cNvSpPr txBox="1"/>
          <p:nvPr/>
        </p:nvSpPr>
        <p:spPr>
          <a:xfrm>
            <a:off x="7571886" y="6525697"/>
            <a:ext cx="3838074" cy="369332"/>
          </a:xfrm>
          <a:prstGeom prst="rect">
            <a:avLst/>
          </a:prstGeom>
          <a:noFill/>
        </p:spPr>
        <p:txBody>
          <a:bodyPr wrap="square" rtlCol="0">
            <a:spAutoFit/>
          </a:bodyPr>
          <a:lstStyle/>
          <a:p>
            <a:pPr algn="r"/>
            <a:r>
              <a:rPr lang="es-ES" b="1" dirty="0">
                <a:latin typeface="Century Gothic" panose="020B0502020202020204" pitchFamily="34" charset="0"/>
              </a:rPr>
              <a:t>I</a:t>
            </a:r>
            <a:r>
              <a:rPr lang="es-CO" b="1" dirty="0" err="1">
                <a:latin typeface="Century Gothic" panose="020B0502020202020204" pitchFamily="34" charset="0"/>
              </a:rPr>
              <a:t>ngreso</a:t>
            </a:r>
            <a:r>
              <a:rPr lang="es-CO" b="1" dirty="0">
                <a:latin typeface="Century Gothic" panose="020B0502020202020204" pitchFamily="34" charset="0"/>
              </a:rPr>
              <a:t> principal  </a:t>
            </a:r>
          </a:p>
        </p:txBody>
      </p:sp>
      <p:pic>
        <p:nvPicPr>
          <p:cNvPr id="4" name="Imagen 3">
            <a:extLst>
              <a:ext uri="{FF2B5EF4-FFF2-40B4-BE49-F238E27FC236}">
                <a16:creationId xmlns:a16="http://schemas.microsoft.com/office/drawing/2014/main" id="{D74FDB7C-8765-B87D-13BF-AB04D136AC67}"/>
              </a:ext>
            </a:extLst>
          </p:cNvPr>
          <p:cNvPicPr>
            <a:picLocks noChangeAspect="1"/>
          </p:cNvPicPr>
          <p:nvPr/>
        </p:nvPicPr>
        <p:blipFill rotWithShape="1">
          <a:blip r:embed="rId2"/>
          <a:srcRect l="3821" t="8893" r="3788" b="7905"/>
          <a:stretch/>
        </p:blipFill>
        <p:spPr>
          <a:xfrm>
            <a:off x="864607" y="697885"/>
            <a:ext cx="10462785" cy="5888813"/>
          </a:xfrm>
          <a:prstGeom prst="rect">
            <a:avLst/>
          </a:prstGeom>
        </p:spPr>
      </p:pic>
    </p:spTree>
    <p:extLst>
      <p:ext uri="{BB962C8B-B14F-4D97-AF65-F5344CB8AC3E}">
        <p14:creationId xmlns:p14="http://schemas.microsoft.com/office/powerpoint/2010/main" val="3388417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839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RENDERS</a:t>
            </a:r>
            <a:endParaRPr lang="es-CO" sz="1300" b="1" dirty="0">
              <a:latin typeface="Century Gothic" panose="020B0502020202020204" pitchFamily="34" charset="0"/>
            </a:endParaRPr>
          </a:p>
        </p:txBody>
      </p:sp>
      <p:pic>
        <p:nvPicPr>
          <p:cNvPr id="2" name="Imagen 1">
            <a:extLst>
              <a:ext uri="{FF2B5EF4-FFF2-40B4-BE49-F238E27FC236}">
                <a16:creationId xmlns:a16="http://schemas.microsoft.com/office/drawing/2014/main" id="{D525B943-35A7-257E-8DD6-2B360B20DA7F}"/>
              </a:ext>
            </a:extLst>
          </p:cNvPr>
          <p:cNvPicPr>
            <a:picLocks noChangeAspect="1"/>
          </p:cNvPicPr>
          <p:nvPr/>
        </p:nvPicPr>
        <p:blipFill rotWithShape="1">
          <a:blip r:embed="rId2"/>
          <a:srcRect l="3984" t="8947" r="4349" b="8597"/>
          <a:stretch/>
        </p:blipFill>
        <p:spPr>
          <a:xfrm>
            <a:off x="938923" y="777769"/>
            <a:ext cx="10009271" cy="5627223"/>
          </a:xfrm>
          <a:prstGeom prst="rect">
            <a:avLst/>
          </a:prstGeom>
        </p:spPr>
      </p:pic>
      <p:sp>
        <p:nvSpPr>
          <p:cNvPr id="3" name="CuadroTexto 2">
            <a:extLst>
              <a:ext uri="{FF2B5EF4-FFF2-40B4-BE49-F238E27FC236}">
                <a16:creationId xmlns:a16="http://schemas.microsoft.com/office/drawing/2014/main" id="{0C05E5EF-1BE8-FFF7-7C02-F44E5D403D5B}"/>
              </a:ext>
            </a:extLst>
          </p:cNvPr>
          <p:cNvSpPr txBox="1"/>
          <p:nvPr/>
        </p:nvSpPr>
        <p:spPr>
          <a:xfrm>
            <a:off x="7909343" y="6488668"/>
            <a:ext cx="3838074" cy="369332"/>
          </a:xfrm>
          <a:prstGeom prst="rect">
            <a:avLst/>
          </a:prstGeom>
          <a:noFill/>
        </p:spPr>
        <p:txBody>
          <a:bodyPr wrap="square" rtlCol="0">
            <a:spAutoFit/>
          </a:bodyPr>
          <a:lstStyle/>
          <a:p>
            <a:pPr algn="r"/>
            <a:r>
              <a:rPr lang="es-CO" b="1" dirty="0">
                <a:latin typeface="Century Gothic" panose="020B0502020202020204" pitchFamily="34" charset="0"/>
              </a:rPr>
              <a:t>Vestíbulo de Acceso Principal</a:t>
            </a:r>
          </a:p>
        </p:txBody>
      </p:sp>
    </p:spTree>
    <p:extLst>
      <p:ext uri="{BB962C8B-B14F-4D97-AF65-F5344CB8AC3E}">
        <p14:creationId xmlns:p14="http://schemas.microsoft.com/office/powerpoint/2010/main" val="1492941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839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RENDERS</a:t>
            </a:r>
            <a:endParaRPr lang="es-CO" sz="1300" b="1" dirty="0">
              <a:latin typeface="Century Gothic" panose="020B0502020202020204" pitchFamily="34" charset="0"/>
            </a:endParaRPr>
          </a:p>
        </p:txBody>
      </p:sp>
      <p:sp>
        <p:nvSpPr>
          <p:cNvPr id="3" name="CuadroTexto 2">
            <a:extLst>
              <a:ext uri="{FF2B5EF4-FFF2-40B4-BE49-F238E27FC236}">
                <a16:creationId xmlns:a16="http://schemas.microsoft.com/office/drawing/2014/main" id="{0C05E5EF-1BE8-FFF7-7C02-F44E5D403D5B}"/>
              </a:ext>
            </a:extLst>
          </p:cNvPr>
          <p:cNvSpPr txBox="1"/>
          <p:nvPr/>
        </p:nvSpPr>
        <p:spPr>
          <a:xfrm>
            <a:off x="7420477" y="6350328"/>
            <a:ext cx="3838074" cy="369332"/>
          </a:xfrm>
          <a:prstGeom prst="rect">
            <a:avLst/>
          </a:prstGeom>
          <a:noFill/>
        </p:spPr>
        <p:txBody>
          <a:bodyPr wrap="square" rtlCol="0">
            <a:spAutoFit/>
          </a:bodyPr>
          <a:lstStyle/>
          <a:p>
            <a:pPr algn="r"/>
            <a:r>
              <a:rPr lang="es-ES" b="1" dirty="0">
                <a:latin typeface="Century Gothic" panose="020B0502020202020204" pitchFamily="34" charset="0"/>
              </a:rPr>
              <a:t>V</a:t>
            </a:r>
            <a:r>
              <a:rPr lang="es-CO" b="1" dirty="0" err="1">
                <a:latin typeface="Century Gothic" panose="020B0502020202020204" pitchFamily="34" charset="0"/>
              </a:rPr>
              <a:t>ista</a:t>
            </a:r>
            <a:r>
              <a:rPr lang="es-CO" b="1" dirty="0">
                <a:latin typeface="Century Gothic" panose="020B0502020202020204" pitchFamily="34" charset="0"/>
              </a:rPr>
              <a:t> general</a:t>
            </a:r>
          </a:p>
        </p:txBody>
      </p:sp>
      <p:pic>
        <p:nvPicPr>
          <p:cNvPr id="4" name="Imagen 3">
            <a:extLst>
              <a:ext uri="{FF2B5EF4-FFF2-40B4-BE49-F238E27FC236}">
                <a16:creationId xmlns:a16="http://schemas.microsoft.com/office/drawing/2014/main" id="{B59FBF92-BA32-4512-3333-FBDDD10B2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651" y="782240"/>
            <a:ext cx="9867900" cy="5550693"/>
          </a:xfrm>
          <a:prstGeom prst="rect">
            <a:avLst/>
          </a:prstGeom>
        </p:spPr>
      </p:pic>
    </p:spTree>
    <p:extLst>
      <p:ext uri="{BB962C8B-B14F-4D97-AF65-F5344CB8AC3E}">
        <p14:creationId xmlns:p14="http://schemas.microsoft.com/office/powerpoint/2010/main" val="1419339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6528CB-8B21-9228-08AF-DBF8137A1066}"/>
              </a:ext>
            </a:extLst>
          </p:cNvPr>
          <p:cNvSpPr txBox="1">
            <a:spLocks/>
          </p:cNvSpPr>
          <p:nvPr/>
        </p:nvSpPr>
        <p:spPr>
          <a:xfrm>
            <a:off x="7669213" y="-152549"/>
            <a:ext cx="4522787"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spc="300" dirty="0">
                <a:latin typeface="Century Gothic" panose="020B0502020202020204" pitchFamily="34" charset="0"/>
              </a:rPr>
              <a:t>SAN JOSÉ DEL GUAVIARE -  COLOMBIA</a:t>
            </a:r>
            <a:endParaRPr lang="es-CO" sz="1300" b="1" spc="300"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304801" y="97051"/>
            <a:ext cx="4217988" cy="4951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ESTADO ACTUAL</a:t>
            </a:r>
            <a:endParaRPr lang="es-CO" sz="1300" b="1" dirty="0">
              <a:latin typeface="Century Gothic" panose="020B0502020202020204" pitchFamily="34" charset="0"/>
            </a:endParaRPr>
          </a:p>
        </p:txBody>
      </p:sp>
      <p:sp>
        <p:nvSpPr>
          <p:cNvPr id="4" name="CuadroTexto 3">
            <a:extLst>
              <a:ext uri="{FF2B5EF4-FFF2-40B4-BE49-F238E27FC236}">
                <a16:creationId xmlns:a16="http://schemas.microsoft.com/office/drawing/2014/main" id="{2142F86F-05FF-DBCD-5258-9FBB6B614918}"/>
              </a:ext>
            </a:extLst>
          </p:cNvPr>
          <p:cNvSpPr txBox="1"/>
          <p:nvPr/>
        </p:nvSpPr>
        <p:spPr>
          <a:xfrm>
            <a:off x="212725" y="1174387"/>
            <a:ext cx="2708275" cy="1600438"/>
          </a:xfrm>
          <a:prstGeom prst="rect">
            <a:avLst/>
          </a:prstGeom>
          <a:noFill/>
        </p:spPr>
        <p:txBody>
          <a:bodyPr wrap="square">
            <a:spAutoFit/>
          </a:bodyPr>
          <a:lstStyle>
            <a:defPPr>
              <a:defRPr lang="es-CO"/>
            </a:defPPr>
            <a:lvl1pPr algn="just">
              <a:defRPr sz="1400" b="1">
                <a:latin typeface="Century Gothic" panose="020B0502020202020204" pitchFamily="34" charset="0"/>
              </a:defRPr>
            </a:lvl1pPr>
          </a:lstStyle>
          <a:p>
            <a:r>
              <a:rPr lang="es-CO" b="0" dirty="0"/>
              <a:t>La edificación tiene una vetustez de aproximadamente 30 años que </a:t>
            </a:r>
            <a:r>
              <a:rPr lang="es-CO" dirty="0"/>
              <a:t>NO CUMPLE </a:t>
            </a:r>
            <a:r>
              <a:rPr lang="es-CO" b="0" dirty="0"/>
              <a:t>con la actual norma sismo resistente colombiana NSR-10</a:t>
            </a:r>
          </a:p>
        </p:txBody>
      </p:sp>
      <p:sp>
        <p:nvSpPr>
          <p:cNvPr id="7" name="CuadroTexto 6">
            <a:extLst>
              <a:ext uri="{FF2B5EF4-FFF2-40B4-BE49-F238E27FC236}">
                <a16:creationId xmlns:a16="http://schemas.microsoft.com/office/drawing/2014/main" id="{71F9DBB6-F68A-3338-098E-20592F7096AC}"/>
              </a:ext>
            </a:extLst>
          </p:cNvPr>
          <p:cNvSpPr txBox="1"/>
          <p:nvPr/>
        </p:nvSpPr>
        <p:spPr>
          <a:xfrm>
            <a:off x="212725" y="3606122"/>
            <a:ext cx="2708275" cy="954107"/>
          </a:xfrm>
          <a:prstGeom prst="rect">
            <a:avLst/>
          </a:prstGeom>
          <a:noFill/>
        </p:spPr>
        <p:txBody>
          <a:bodyPr wrap="square">
            <a:spAutoFit/>
          </a:bodyPr>
          <a:lstStyle>
            <a:defPPr>
              <a:defRPr lang="es-CO"/>
            </a:defPPr>
            <a:lvl1pPr algn="just">
              <a:defRPr sz="1400" b="0">
                <a:latin typeface="Century Gothic" panose="020B0502020202020204" pitchFamily="34" charset="0"/>
              </a:defRPr>
            </a:lvl1pPr>
          </a:lstStyle>
          <a:p>
            <a:r>
              <a:rPr lang="es-CO" dirty="0"/>
              <a:t>Se presentan fisuras generando </a:t>
            </a:r>
            <a:r>
              <a:rPr lang="es-CO" b="1" dirty="0"/>
              <a:t>INCONVENIENTES DE HUMEDADES Y DETERIORO </a:t>
            </a:r>
            <a:r>
              <a:rPr lang="es-CO" dirty="0"/>
              <a:t>de materiales de acabados.</a:t>
            </a:r>
          </a:p>
        </p:txBody>
      </p:sp>
      <p:sp>
        <p:nvSpPr>
          <p:cNvPr id="9" name="CuadroTexto 8">
            <a:extLst>
              <a:ext uri="{FF2B5EF4-FFF2-40B4-BE49-F238E27FC236}">
                <a16:creationId xmlns:a16="http://schemas.microsoft.com/office/drawing/2014/main" id="{BC0B12C8-6A69-82DB-B160-923080BD4E2B}"/>
              </a:ext>
            </a:extLst>
          </p:cNvPr>
          <p:cNvSpPr txBox="1"/>
          <p:nvPr/>
        </p:nvSpPr>
        <p:spPr>
          <a:xfrm>
            <a:off x="212725" y="5179603"/>
            <a:ext cx="2708275" cy="954107"/>
          </a:xfrm>
          <a:prstGeom prst="rect">
            <a:avLst/>
          </a:prstGeom>
          <a:noFill/>
        </p:spPr>
        <p:txBody>
          <a:bodyPr wrap="square">
            <a:spAutoFit/>
          </a:bodyPr>
          <a:lstStyle>
            <a:defPPr>
              <a:defRPr lang="es-CO"/>
            </a:defPPr>
            <a:lvl1pPr algn="just">
              <a:defRPr sz="1400" b="0">
                <a:latin typeface="Century Gothic" panose="020B0502020202020204" pitchFamily="34" charset="0"/>
              </a:defRPr>
            </a:lvl1pPr>
          </a:lstStyle>
          <a:p>
            <a:r>
              <a:rPr lang="es-CO" dirty="0"/>
              <a:t>Las redes en general </a:t>
            </a:r>
            <a:r>
              <a:rPr lang="es-CO" b="1" dirty="0"/>
              <a:t>son obsoletas, NO CUMPLEN</a:t>
            </a:r>
            <a:r>
              <a:rPr lang="es-CO" dirty="0"/>
              <a:t> la normativa y su tecnología es desactualizada,.</a:t>
            </a:r>
          </a:p>
        </p:txBody>
      </p:sp>
      <p:pic>
        <p:nvPicPr>
          <p:cNvPr id="12" name="Imagen 11">
            <a:extLst>
              <a:ext uri="{FF2B5EF4-FFF2-40B4-BE49-F238E27FC236}">
                <a16:creationId xmlns:a16="http://schemas.microsoft.com/office/drawing/2014/main" id="{9BA6BA4E-471B-A535-982E-41F51118A35A}"/>
              </a:ext>
            </a:extLst>
          </p:cNvPr>
          <p:cNvPicPr>
            <a:picLocks noChangeAspect="1"/>
          </p:cNvPicPr>
          <p:nvPr/>
        </p:nvPicPr>
        <p:blipFill rotWithShape="1">
          <a:blip r:embed="rId2"/>
          <a:srcRect l="15228" t="9255" r="15654" b="8392"/>
          <a:stretch/>
        </p:blipFill>
        <p:spPr>
          <a:xfrm>
            <a:off x="4865135" y="5051728"/>
            <a:ext cx="2256996" cy="1680742"/>
          </a:xfrm>
          <a:prstGeom prst="rect">
            <a:avLst/>
          </a:prstGeom>
        </p:spPr>
      </p:pic>
      <p:pic>
        <p:nvPicPr>
          <p:cNvPr id="13" name="Imagen 12">
            <a:extLst>
              <a:ext uri="{FF2B5EF4-FFF2-40B4-BE49-F238E27FC236}">
                <a16:creationId xmlns:a16="http://schemas.microsoft.com/office/drawing/2014/main" id="{463F5425-B114-76CC-7FA9-4D05215FA44D}"/>
              </a:ext>
            </a:extLst>
          </p:cNvPr>
          <p:cNvPicPr>
            <a:picLocks noChangeAspect="1"/>
          </p:cNvPicPr>
          <p:nvPr/>
        </p:nvPicPr>
        <p:blipFill rotWithShape="1">
          <a:blip r:embed="rId3"/>
          <a:srcRect l="30817" t="10196" r="30752" b="11530"/>
          <a:stretch/>
        </p:blipFill>
        <p:spPr>
          <a:xfrm>
            <a:off x="3454400" y="5051728"/>
            <a:ext cx="1320342" cy="1680742"/>
          </a:xfrm>
          <a:prstGeom prst="rect">
            <a:avLst/>
          </a:prstGeom>
        </p:spPr>
      </p:pic>
      <p:pic>
        <p:nvPicPr>
          <p:cNvPr id="14" name="Imagen 13">
            <a:extLst>
              <a:ext uri="{FF2B5EF4-FFF2-40B4-BE49-F238E27FC236}">
                <a16:creationId xmlns:a16="http://schemas.microsoft.com/office/drawing/2014/main" id="{8C8351E8-F94E-F1FA-1AA3-FF035F308987}"/>
              </a:ext>
            </a:extLst>
          </p:cNvPr>
          <p:cNvPicPr>
            <a:picLocks noChangeAspect="1"/>
          </p:cNvPicPr>
          <p:nvPr/>
        </p:nvPicPr>
        <p:blipFill rotWithShape="1">
          <a:blip r:embed="rId4"/>
          <a:srcRect l="15523" t="9098" r="15359" b="8392"/>
          <a:stretch/>
        </p:blipFill>
        <p:spPr>
          <a:xfrm>
            <a:off x="7212524" y="5051728"/>
            <a:ext cx="2252705" cy="1680742"/>
          </a:xfrm>
          <a:prstGeom prst="rect">
            <a:avLst/>
          </a:prstGeom>
        </p:spPr>
      </p:pic>
      <p:pic>
        <p:nvPicPr>
          <p:cNvPr id="15" name="Imagen 14">
            <a:extLst>
              <a:ext uri="{FF2B5EF4-FFF2-40B4-BE49-F238E27FC236}">
                <a16:creationId xmlns:a16="http://schemas.microsoft.com/office/drawing/2014/main" id="{D374ABF0-6ACE-A93C-41D2-8C080E265590}"/>
              </a:ext>
            </a:extLst>
          </p:cNvPr>
          <p:cNvPicPr>
            <a:picLocks noChangeAspect="1"/>
          </p:cNvPicPr>
          <p:nvPr/>
        </p:nvPicPr>
        <p:blipFill rotWithShape="1">
          <a:blip r:embed="rId5"/>
          <a:srcRect l="22142" t="10824" r="5752" b="9882"/>
          <a:stretch/>
        </p:blipFill>
        <p:spPr>
          <a:xfrm>
            <a:off x="3461316" y="2976053"/>
            <a:ext cx="2403642" cy="1652025"/>
          </a:xfrm>
          <a:prstGeom prst="rect">
            <a:avLst/>
          </a:prstGeom>
        </p:spPr>
      </p:pic>
      <p:pic>
        <p:nvPicPr>
          <p:cNvPr id="16" name="Imagen 15">
            <a:extLst>
              <a:ext uri="{FF2B5EF4-FFF2-40B4-BE49-F238E27FC236}">
                <a16:creationId xmlns:a16="http://schemas.microsoft.com/office/drawing/2014/main" id="{F8F1DF5F-065C-B5B4-CCAE-476684A0EF28}"/>
              </a:ext>
            </a:extLst>
          </p:cNvPr>
          <p:cNvPicPr>
            <a:picLocks noChangeAspect="1"/>
          </p:cNvPicPr>
          <p:nvPr/>
        </p:nvPicPr>
        <p:blipFill rotWithShape="1">
          <a:blip r:embed="rId6"/>
          <a:srcRect l="30621" t="11451" r="30654" b="8392"/>
          <a:stretch/>
        </p:blipFill>
        <p:spPr>
          <a:xfrm>
            <a:off x="5957126" y="917086"/>
            <a:ext cx="1194235" cy="1544948"/>
          </a:xfrm>
          <a:prstGeom prst="rect">
            <a:avLst/>
          </a:prstGeom>
        </p:spPr>
      </p:pic>
      <p:pic>
        <p:nvPicPr>
          <p:cNvPr id="17" name="Imagen 16">
            <a:extLst>
              <a:ext uri="{FF2B5EF4-FFF2-40B4-BE49-F238E27FC236}">
                <a16:creationId xmlns:a16="http://schemas.microsoft.com/office/drawing/2014/main" id="{5E26C323-1210-5101-30C4-DBD892DFB431}"/>
              </a:ext>
            </a:extLst>
          </p:cNvPr>
          <p:cNvPicPr>
            <a:picLocks noChangeAspect="1"/>
          </p:cNvPicPr>
          <p:nvPr/>
        </p:nvPicPr>
        <p:blipFill rotWithShape="1">
          <a:blip r:embed="rId7"/>
          <a:srcRect l="30621" t="8784" r="30556" b="8392"/>
          <a:stretch/>
        </p:blipFill>
        <p:spPr>
          <a:xfrm>
            <a:off x="5916951" y="2976053"/>
            <a:ext cx="1239019" cy="1652025"/>
          </a:xfrm>
          <a:prstGeom prst="rect">
            <a:avLst/>
          </a:prstGeom>
        </p:spPr>
      </p:pic>
      <p:pic>
        <p:nvPicPr>
          <p:cNvPr id="18" name="Imagen 17">
            <a:extLst>
              <a:ext uri="{FF2B5EF4-FFF2-40B4-BE49-F238E27FC236}">
                <a16:creationId xmlns:a16="http://schemas.microsoft.com/office/drawing/2014/main" id="{C0D2B487-A196-F7FE-2FD6-254F7948528D}"/>
              </a:ext>
            </a:extLst>
          </p:cNvPr>
          <p:cNvPicPr>
            <a:picLocks noChangeAspect="1"/>
          </p:cNvPicPr>
          <p:nvPr/>
        </p:nvPicPr>
        <p:blipFill rotWithShape="1">
          <a:blip r:embed="rId8"/>
          <a:srcRect l="15425" t="8784" r="15556" b="8549"/>
          <a:stretch/>
        </p:blipFill>
        <p:spPr>
          <a:xfrm>
            <a:off x="7252787" y="2976053"/>
            <a:ext cx="2206880" cy="1652025"/>
          </a:xfrm>
          <a:prstGeom prst="rect">
            <a:avLst/>
          </a:prstGeom>
        </p:spPr>
      </p:pic>
      <p:pic>
        <p:nvPicPr>
          <p:cNvPr id="19" name="Imagen 18">
            <a:extLst>
              <a:ext uri="{FF2B5EF4-FFF2-40B4-BE49-F238E27FC236}">
                <a16:creationId xmlns:a16="http://schemas.microsoft.com/office/drawing/2014/main" id="{EC330FBF-1D84-A27D-1E0D-85439EC29B9D}"/>
              </a:ext>
            </a:extLst>
          </p:cNvPr>
          <p:cNvPicPr>
            <a:picLocks noChangeAspect="1"/>
          </p:cNvPicPr>
          <p:nvPr/>
        </p:nvPicPr>
        <p:blipFill rotWithShape="1">
          <a:blip r:embed="rId9"/>
          <a:srcRect l="15425" t="9099" r="15458" b="8234"/>
          <a:stretch/>
        </p:blipFill>
        <p:spPr>
          <a:xfrm>
            <a:off x="9555622" y="2976053"/>
            <a:ext cx="2210015" cy="1652025"/>
          </a:xfrm>
          <a:prstGeom prst="rect">
            <a:avLst/>
          </a:prstGeom>
        </p:spPr>
      </p:pic>
      <p:pic>
        <p:nvPicPr>
          <p:cNvPr id="20" name="Imagen 19">
            <a:extLst>
              <a:ext uri="{FF2B5EF4-FFF2-40B4-BE49-F238E27FC236}">
                <a16:creationId xmlns:a16="http://schemas.microsoft.com/office/drawing/2014/main" id="{24E19EE2-F5CE-7BCB-6EDA-189375CD142A}"/>
              </a:ext>
            </a:extLst>
          </p:cNvPr>
          <p:cNvPicPr>
            <a:picLocks noChangeAspect="1"/>
          </p:cNvPicPr>
          <p:nvPr/>
        </p:nvPicPr>
        <p:blipFill rotWithShape="1">
          <a:blip r:embed="rId10"/>
          <a:srcRect l="15327" t="9254" r="9869" b="8236"/>
          <a:stretch/>
        </p:blipFill>
        <p:spPr>
          <a:xfrm>
            <a:off x="3546077" y="913225"/>
            <a:ext cx="2246657" cy="1548809"/>
          </a:xfrm>
          <a:prstGeom prst="rect">
            <a:avLst/>
          </a:prstGeom>
        </p:spPr>
      </p:pic>
      <p:pic>
        <p:nvPicPr>
          <p:cNvPr id="21" name="Imagen 20">
            <a:extLst>
              <a:ext uri="{FF2B5EF4-FFF2-40B4-BE49-F238E27FC236}">
                <a16:creationId xmlns:a16="http://schemas.microsoft.com/office/drawing/2014/main" id="{5C736B83-B6AB-82D9-7306-81924FB57CA4}"/>
              </a:ext>
            </a:extLst>
          </p:cNvPr>
          <p:cNvPicPr>
            <a:picLocks noChangeAspect="1"/>
          </p:cNvPicPr>
          <p:nvPr/>
        </p:nvPicPr>
        <p:blipFill rotWithShape="1">
          <a:blip r:embed="rId11"/>
          <a:srcRect l="15523" t="9411" r="15555" b="8235"/>
          <a:stretch/>
        </p:blipFill>
        <p:spPr>
          <a:xfrm>
            <a:off x="9523103" y="5051727"/>
            <a:ext cx="2250592" cy="1680742"/>
          </a:xfrm>
          <a:prstGeom prst="rect">
            <a:avLst/>
          </a:prstGeom>
        </p:spPr>
      </p:pic>
      <p:pic>
        <p:nvPicPr>
          <p:cNvPr id="22" name="image8.jpeg">
            <a:extLst>
              <a:ext uri="{FF2B5EF4-FFF2-40B4-BE49-F238E27FC236}">
                <a16:creationId xmlns:a16="http://schemas.microsoft.com/office/drawing/2014/main" id="{7F92FFCA-34CC-E575-6193-AC5504F0AE58}"/>
              </a:ext>
            </a:extLst>
          </p:cNvPr>
          <p:cNvPicPr/>
          <p:nvPr/>
        </p:nvPicPr>
        <p:blipFill>
          <a:blip r:embed="rId12" cstate="print"/>
          <a:stretch>
            <a:fillRect/>
          </a:stretch>
        </p:blipFill>
        <p:spPr>
          <a:xfrm>
            <a:off x="7340812" y="913225"/>
            <a:ext cx="1386960" cy="1548809"/>
          </a:xfrm>
          <a:prstGeom prst="rect">
            <a:avLst/>
          </a:prstGeom>
        </p:spPr>
      </p:pic>
      <p:pic>
        <p:nvPicPr>
          <p:cNvPr id="23" name="image5.jpeg">
            <a:extLst>
              <a:ext uri="{FF2B5EF4-FFF2-40B4-BE49-F238E27FC236}">
                <a16:creationId xmlns:a16="http://schemas.microsoft.com/office/drawing/2014/main" id="{8F9C2224-8310-60E4-8791-5C22067EAD20}"/>
              </a:ext>
            </a:extLst>
          </p:cNvPr>
          <p:cNvPicPr/>
          <p:nvPr/>
        </p:nvPicPr>
        <p:blipFill>
          <a:blip r:embed="rId13" cstate="print"/>
          <a:stretch>
            <a:fillRect/>
          </a:stretch>
        </p:blipFill>
        <p:spPr>
          <a:xfrm>
            <a:off x="8869208" y="913225"/>
            <a:ext cx="1410967" cy="1548809"/>
          </a:xfrm>
          <a:prstGeom prst="rect">
            <a:avLst/>
          </a:prstGeom>
        </p:spPr>
      </p:pic>
      <p:pic>
        <p:nvPicPr>
          <p:cNvPr id="24" name="image19.jpeg">
            <a:extLst>
              <a:ext uri="{FF2B5EF4-FFF2-40B4-BE49-F238E27FC236}">
                <a16:creationId xmlns:a16="http://schemas.microsoft.com/office/drawing/2014/main" id="{7A31C985-C27F-C34D-16EE-9390B5A0682A}"/>
              </a:ext>
            </a:extLst>
          </p:cNvPr>
          <p:cNvPicPr/>
          <p:nvPr/>
        </p:nvPicPr>
        <p:blipFill>
          <a:blip r:embed="rId14" cstate="print"/>
          <a:stretch>
            <a:fillRect/>
          </a:stretch>
        </p:blipFill>
        <p:spPr>
          <a:xfrm>
            <a:off x="10610724" y="911337"/>
            <a:ext cx="1162971" cy="1550697"/>
          </a:xfrm>
          <a:prstGeom prst="rect">
            <a:avLst/>
          </a:prstGeom>
        </p:spPr>
      </p:pic>
    </p:spTree>
    <p:extLst>
      <p:ext uri="{BB962C8B-B14F-4D97-AF65-F5344CB8AC3E}">
        <p14:creationId xmlns:p14="http://schemas.microsoft.com/office/powerpoint/2010/main" val="1243138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839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RENDERS</a:t>
            </a:r>
            <a:endParaRPr lang="es-CO" sz="1300" b="1" dirty="0">
              <a:latin typeface="Century Gothic" panose="020B0502020202020204" pitchFamily="34" charset="0"/>
            </a:endParaRPr>
          </a:p>
        </p:txBody>
      </p:sp>
      <p:sp>
        <p:nvSpPr>
          <p:cNvPr id="3" name="CuadroTexto 2">
            <a:extLst>
              <a:ext uri="{FF2B5EF4-FFF2-40B4-BE49-F238E27FC236}">
                <a16:creationId xmlns:a16="http://schemas.microsoft.com/office/drawing/2014/main" id="{0C05E5EF-1BE8-FFF7-7C02-F44E5D403D5B}"/>
              </a:ext>
            </a:extLst>
          </p:cNvPr>
          <p:cNvSpPr txBox="1"/>
          <p:nvPr/>
        </p:nvSpPr>
        <p:spPr>
          <a:xfrm>
            <a:off x="7420477" y="6350328"/>
            <a:ext cx="3838074" cy="369332"/>
          </a:xfrm>
          <a:prstGeom prst="rect">
            <a:avLst/>
          </a:prstGeom>
          <a:noFill/>
        </p:spPr>
        <p:txBody>
          <a:bodyPr wrap="square" rtlCol="0">
            <a:spAutoFit/>
          </a:bodyPr>
          <a:lstStyle/>
          <a:p>
            <a:pPr algn="r"/>
            <a:r>
              <a:rPr lang="es-ES" b="1" dirty="0">
                <a:latin typeface="Century Gothic" panose="020B0502020202020204" pitchFamily="34" charset="0"/>
              </a:rPr>
              <a:t>V</a:t>
            </a:r>
            <a:r>
              <a:rPr lang="es-CO" b="1" dirty="0" err="1">
                <a:latin typeface="Century Gothic" panose="020B0502020202020204" pitchFamily="34" charset="0"/>
              </a:rPr>
              <a:t>ista</a:t>
            </a:r>
            <a:r>
              <a:rPr lang="es-CO" b="1" dirty="0">
                <a:latin typeface="Century Gothic" panose="020B0502020202020204" pitchFamily="34" charset="0"/>
              </a:rPr>
              <a:t> general</a:t>
            </a:r>
          </a:p>
        </p:txBody>
      </p:sp>
      <p:pic>
        <p:nvPicPr>
          <p:cNvPr id="2" name="Imagen 1">
            <a:extLst>
              <a:ext uri="{FF2B5EF4-FFF2-40B4-BE49-F238E27FC236}">
                <a16:creationId xmlns:a16="http://schemas.microsoft.com/office/drawing/2014/main" id="{8EBF3025-BDDB-0ED0-15A6-5ABE534D0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028" y="782240"/>
            <a:ext cx="9898823" cy="5568088"/>
          </a:xfrm>
          <a:prstGeom prst="rect">
            <a:avLst/>
          </a:prstGeom>
        </p:spPr>
      </p:pic>
    </p:spTree>
    <p:extLst>
      <p:ext uri="{BB962C8B-B14F-4D97-AF65-F5344CB8AC3E}">
        <p14:creationId xmlns:p14="http://schemas.microsoft.com/office/powerpoint/2010/main" val="3023960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839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RENDERS</a:t>
            </a:r>
            <a:endParaRPr lang="es-CO" sz="1300" b="1" dirty="0">
              <a:latin typeface="Century Gothic" panose="020B0502020202020204" pitchFamily="34" charset="0"/>
            </a:endParaRPr>
          </a:p>
        </p:txBody>
      </p:sp>
      <p:sp>
        <p:nvSpPr>
          <p:cNvPr id="3" name="CuadroTexto 2">
            <a:extLst>
              <a:ext uri="{FF2B5EF4-FFF2-40B4-BE49-F238E27FC236}">
                <a16:creationId xmlns:a16="http://schemas.microsoft.com/office/drawing/2014/main" id="{0C05E5EF-1BE8-FFF7-7C02-F44E5D403D5B}"/>
              </a:ext>
            </a:extLst>
          </p:cNvPr>
          <p:cNvSpPr txBox="1"/>
          <p:nvPr/>
        </p:nvSpPr>
        <p:spPr>
          <a:xfrm>
            <a:off x="7420477" y="6350328"/>
            <a:ext cx="3838074" cy="369332"/>
          </a:xfrm>
          <a:prstGeom prst="rect">
            <a:avLst/>
          </a:prstGeom>
          <a:noFill/>
        </p:spPr>
        <p:txBody>
          <a:bodyPr wrap="square" rtlCol="0">
            <a:spAutoFit/>
          </a:bodyPr>
          <a:lstStyle/>
          <a:p>
            <a:pPr algn="r"/>
            <a:r>
              <a:rPr lang="es-ES" b="1" dirty="0">
                <a:latin typeface="Century Gothic" panose="020B0502020202020204" pitchFamily="34" charset="0"/>
              </a:rPr>
              <a:t>V</a:t>
            </a:r>
            <a:r>
              <a:rPr lang="es-CO" b="1" dirty="0" err="1">
                <a:latin typeface="Century Gothic" panose="020B0502020202020204" pitchFamily="34" charset="0"/>
              </a:rPr>
              <a:t>ista</a:t>
            </a:r>
            <a:r>
              <a:rPr lang="es-CO" b="1" dirty="0">
                <a:latin typeface="Century Gothic" panose="020B0502020202020204" pitchFamily="34" charset="0"/>
              </a:rPr>
              <a:t> general</a:t>
            </a:r>
          </a:p>
        </p:txBody>
      </p:sp>
      <p:pic>
        <p:nvPicPr>
          <p:cNvPr id="4" name="Imagen 3">
            <a:extLst>
              <a:ext uri="{FF2B5EF4-FFF2-40B4-BE49-F238E27FC236}">
                <a16:creationId xmlns:a16="http://schemas.microsoft.com/office/drawing/2014/main" id="{CF3CAB8B-0688-D261-85D1-054243ED06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2896" y="782240"/>
            <a:ext cx="9898825" cy="5568088"/>
          </a:xfrm>
          <a:prstGeom prst="rect">
            <a:avLst/>
          </a:prstGeom>
        </p:spPr>
      </p:pic>
    </p:spTree>
    <p:extLst>
      <p:ext uri="{BB962C8B-B14F-4D97-AF65-F5344CB8AC3E}">
        <p14:creationId xmlns:p14="http://schemas.microsoft.com/office/powerpoint/2010/main" val="3331312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839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RENDERS</a:t>
            </a:r>
            <a:endParaRPr lang="es-CO" sz="1300" b="1" dirty="0">
              <a:latin typeface="Century Gothic" panose="020B0502020202020204" pitchFamily="34" charset="0"/>
            </a:endParaRPr>
          </a:p>
        </p:txBody>
      </p:sp>
      <p:sp>
        <p:nvSpPr>
          <p:cNvPr id="3" name="CuadroTexto 2">
            <a:extLst>
              <a:ext uri="{FF2B5EF4-FFF2-40B4-BE49-F238E27FC236}">
                <a16:creationId xmlns:a16="http://schemas.microsoft.com/office/drawing/2014/main" id="{0C05E5EF-1BE8-FFF7-7C02-F44E5D403D5B}"/>
              </a:ext>
            </a:extLst>
          </p:cNvPr>
          <p:cNvSpPr txBox="1"/>
          <p:nvPr/>
        </p:nvSpPr>
        <p:spPr>
          <a:xfrm>
            <a:off x="7420477" y="6350328"/>
            <a:ext cx="3838074" cy="369332"/>
          </a:xfrm>
          <a:prstGeom prst="rect">
            <a:avLst/>
          </a:prstGeom>
          <a:noFill/>
        </p:spPr>
        <p:txBody>
          <a:bodyPr wrap="square" rtlCol="0">
            <a:spAutoFit/>
          </a:bodyPr>
          <a:lstStyle/>
          <a:p>
            <a:pPr algn="r"/>
            <a:r>
              <a:rPr lang="es-ES" b="1" dirty="0">
                <a:latin typeface="Century Gothic" panose="020B0502020202020204" pitchFamily="34" charset="0"/>
              </a:rPr>
              <a:t>Patio central</a:t>
            </a:r>
            <a:endParaRPr lang="es-CO" b="1" dirty="0">
              <a:latin typeface="Century Gothic" panose="020B0502020202020204" pitchFamily="34" charset="0"/>
            </a:endParaRPr>
          </a:p>
        </p:txBody>
      </p:sp>
      <p:pic>
        <p:nvPicPr>
          <p:cNvPr id="2" name="Imagen 1">
            <a:extLst>
              <a:ext uri="{FF2B5EF4-FFF2-40B4-BE49-F238E27FC236}">
                <a16:creationId xmlns:a16="http://schemas.microsoft.com/office/drawing/2014/main" id="{42B0238C-0821-F3C5-15B5-EB5D79AE09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6104" y="782240"/>
            <a:ext cx="9898823" cy="5568088"/>
          </a:xfrm>
          <a:prstGeom prst="rect">
            <a:avLst/>
          </a:prstGeom>
        </p:spPr>
      </p:pic>
    </p:spTree>
    <p:extLst>
      <p:ext uri="{BB962C8B-B14F-4D97-AF65-F5344CB8AC3E}">
        <p14:creationId xmlns:p14="http://schemas.microsoft.com/office/powerpoint/2010/main" val="3625031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839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RENDERS</a:t>
            </a:r>
            <a:endParaRPr lang="es-CO" sz="1300" b="1" dirty="0">
              <a:latin typeface="Century Gothic" panose="020B0502020202020204" pitchFamily="34" charset="0"/>
            </a:endParaRPr>
          </a:p>
        </p:txBody>
      </p:sp>
      <p:sp>
        <p:nvSpPr>
          <p:cNvPr id="3" name="CuadroTexto 2">
            <a:extLst>
              <a:ext uri="{FF2B5EF4-FFF2-40B4-BE49-F238E27FC236}">
                <a16:creationId xmlns:a16="http://schemas.microsoft.com/office/drawing/2014/main" id="{0C05E5EF-1BE8-FFF7-7C02-F44E5D403D5B}"/>
              </a:ext>
            </a:extLst>
          </p:cNvPr>
          <p:cNvSpPr txBox="1"/>
          <p:nvPr/>
        </p:nvSpPr>
        <p:spPr>
          <a:xfrm>
            <a:off x="7420477" y="6350328"/>
            <a:ext cx="3838074" cy="369332"/>
          </a:xfrm>
          <a:prstGeom prst="rect">
            <a:avLst/>
          </a:prstGeom>
          <a:noFill/>
        </p:spPr>
        <p:txBody>
          <a:bodyPr wrap="square" rtlCol="0">
            <a:spAutoFit/>
          </a:bodyPr>
          <a:lstStyle/>
          <a:p>
            <a:pPr algn="r"/>
            <a:r>
              <a:rPr lang="es-ES" b="1" dirty="0">
                <a:latin typeface="Century Gothic" panose="020B0502020202020204" pitchFamily="34" charset="0"/>
              </a:rPr>
              <a:t>Vista general</a:t>
            </a:r>
            <a:endParaRPr lang="es-CO" b="1" dirty="0">
              <a:latin typeface="Century Gothic" panose="020B0502020202020204" pitchFamily="34" charset="0"/>
            </a:endParaRPr>
          </a:p>
        </p:txBody>
      </p:sp>
      <p:pic>
        <p:nvPicPr>
          <p:cNvPr id="4" name="Imagen 3">
            <a:extLst>
              <a:ext uri="{FF2B5EF4-FFF2-40B4-BE49-F238E27FC236}">
                <a16:creationId xmlns:a16="http://schemas.microsoft.com/office/drawing/2014/main" id="{3A68D0C4-E843-5DFA-802E-A1E84C938B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9730" y="782240"/>
            <a:ext cx="9898821" cy="5568088"/>
          </a:xfrm>
          <a:prstGeom prst="rect">
            <a:avLst/>
          </a:prstGeom>
        </p:spPr>
      </p:pic>
    </p:spTree>
    <p:extLst>
      <p:ext uri="{BB962C8B-B14F-4D97-AF65-F5344CB8AC3E}">
        <p14:creationId xmlns:p14="http://schemas.microsoft.com/office/powerpoint/2010/main" val="2259697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839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RENDERS</a:t>
            </a:r>
            <a:endParaRPr lang="es-CO" sz="1300" b="1" dirty="0">
              <a:latin typeface="Century Gothic" panose="020B0502020202020204" pitchFamily="34" charset="0"/>
            </a:endParaRPr>
          </a:p>
        </p:txBody>
      </p:sp>
      <p:sp>
        <p:nvSpPr>
          <p:cNvPr id="3" name="CuadroTexto 2">
            <a:extLst>
              <a:ext uri="{FF2B5EF4-FFF2-40B4-BE49-F238E27FC236}">
                <a16:creationId xmlns:a16="http://schemas.microsoft.com/office/drawing/2014/main" id="{0C05E5EF-1BE8-FFF7-7C02-F44E5D403D5B}"/>
              </a:ext>
            </a:extLst>
          </p:cNvPr>
          <p:cNvSpPr txBox="1"/>
          <p:nvPr/>
        </p:nvSpPr>
        <p:spPr>
          <a:xfrm>
            <a:off x="7420477" y="6350328"/>
            <a:ext cx="3838074" cy="369332"/>
          </a:xfrm>
          <a:prstGeom prst="rect">
            <a:avLst/>
          </a:prstGeom>
          <a:noFill/>
        </p:spPr>
        <p:txBody>
          <a:bodyPr wrap="square" rtlCol="0">
            <a:spAutoFit/>
          </a:bodyPr>
          <a:lstStyle/>
          <a:p>
            <a:pPr algn="r"/>
            <a:r>
              <a:rPr lang="es-ES" b="1" dirty="0">
                <a:latin typeface="Century Gothic" panose="020B0502020202020204" pitchFamily="34" charset="0"/>
              </a:rPr>
              <a:t>V</a:t>
            </a:r>
            <a:r>
              <a:rPr lang="es-CO" b="1" dirty="0" err="1">
                <a:latin typeface="Century Gothic" panose="020B0502020202020204" pitchFamily="34" charset="0"/>
              </a:rPr>
              <a:t>ista</a:t>
            </a:r>
            <a:r>
              <a:rPr lang="es-CO" b="1" dirty="0">
                <a:latin typeface="Century Gothic" panose="020B0502020202020204" pitchFamily="34" charset="0"/>
              </a:rPr>
              <a:t> general</a:t>
            </a:r>
          </a:p>
        </p:txBody>
      </p:sp>
      <p:pic>
        <p:nvPicPr>
          <p:cNvPr id="4" name="Imagen 3">
            <a:extLst>
              <a:ext uri="{FF2B5EF4-FFF2-40B4-BE49-F238E27FC236}">
                <a16:creationId xmlns:a16="http://schemas.microsoft.com/office/drawing/2014/main" id="{1855D4A7-8A60-8396-28D6-76E3BC67B3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6458" y="782240"/>
            <a:ext cx="9898824" cy="5568089"/>
          </a:xfrm>
          <a:prstGeom prst="rect">
            <a:avLst/>
          </a:prstGeom>
        </p:spPr>
      </p:pic>
    </p:spTree>
    <p:extLst>
      <p:ext uri="{BB962C8B-B14F-4D97-AF65-F5344CB8AC3E}">
        <p14:creationId xmlns:p14="http://schemas.microsoft.com/office/powerpoint/2010/main" val="1102105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8B182E9-AE5F-7999-4D66-4034A5C947B4}"/>
              </a:ext>
            </a:extLst>
          </p:cNvPr>
          <p:cNvPicPr>
            <a:picLocks noChangeAspect="1"/>
          </p:cNvPicPr>
          <p:nvPr/>
        </p:nvPicPr>
        <p:blipFill>
          <a:blip r:embed="rId2"/>
          <a:stretch>
            <a:fillRect/>
          </a:stretch>
        </p:blipFill>
        <p:spPr>
          <a:xfrm>
            <a:off x="0" y="2414051"/>
            <a:ext cx="7607300" cy="4872375"/>
          </a:xfrm>
          <a:prstGeom prst="rect">
            <a:avLst/>
          </a:prstGeom>
        </p:spPr>
      </p:pic>
      <p:pic>
        <p:nvPicPr>
          <p:cNvPr id="5" name="Imagen 4">
            <a:extLst>
              <a:ext uri="{FF2B5EF4-FFF2-40B4-BE49-F238E27FC236}">
                <a16:creationId xmlns:a16="http://schemas.microsoft.com/office/drawing/2014/main" id="{F1BC9896-9E0D-4AEF-ED85-2089A4B13FA8}"/>
              </a:ext>
            </a:extLst>
          </p:cNvPr>
          <p:cNvPicPr>
            <a:picLocks noChangeAspect="1"/>
          </p:cNvPicPr>
          <p:nvPr/>
        </p:nvPicPr>
        <p:blipFill>
          <a:blip r:embed="rId3"/>
          <a:stretch>
            <a:fillRect/>
          </a:stretch>
        </p:blipFill>
        <p:spPr>
          <a:xfrm>
            <a:off x="304801" y="592202"/>
            <a:ext cx="5127626" cy="1647800"/>
          </a:xfrm>
          <a:prstGeom prst="rect">
            <a:avLst/>
          </a:prstGeom>
        </p:spPr>
      </p:pic>
      <p:sp>
        <p:nvSpPr>
          <p:cNvPr id="10" name="CuadroTexto 9">
            <a:extLst>
              <a:ext uri="{FF2B5EF4-FFF2-40B4-BE49-F238E27FC236}">
                <a16:creationId xmlns:a16="http://schemas.microsoft.com/office/drawing/2014/main" id="{A698779A-F116-DE88-A85D-E900549A10C3}"/>
              </a:ext>
            </a:extLst>
          </p:cNvPr>
          <p:cNvSpPr txBox="1"/>
          <p:nvPr/>
        </p:nvSpPr>
        <p:spPr>
          <a:xfrm>
            <a:off x="7834312" y="2240002"/>
            <a:ext cx="4217988" cy="4616648"/>
          </a:xfrm>
          <a:prstGeom prst="rect">
            <a:avLst/>
          </a:prstGeom>
          <a:noFill/>
        </p:spPr>
        <p:txBody>
          <a:bodyPr wrap="square">
            <a:spAutoFit/>
          </a:bodyPr>
          <a:lstStyle/>
          <a:p>
            <a:pPr algn="just"/>
            <a:r>
              <a:rPr lang="es-CO" sz="1400" b="1" dirty="0">
                <a:latin typeface="Century Gothic" panose="020B0502020202020204" pitchFamily="34" charset="0"/>
              </a:rPr>
              <a:t>IMPLANTACIÓN: </a:t>
            </a:r>
            <a:r>
              <a:rPr lang="es-CO" sz="1400" dirty="0">
                <a:latin typeface="Century Gothic" panose="020B0502020202020204" pitchFamily="34" charset="0"/>
              </a:rPr>
              <a:t>El proyecto está planteado de tal manera que se esbozan unos bloques de demolición-construcción acordes con las necesidades del hospital de un funcionamiento continuo, propendiendo por el respeto de una estructura ecológica ubicada en el costado sur del predio, además de la generación de nuevas áreas verdes que permitan una adecuada refrigeración del ambiente circundante; en búsqueda de este fin se desarrolla un eje principal arborizado   ubicado en sentido norte sur como elemento originador de la conformación bioclimática del   lugar, de tal manera que se permita una ventilación continua, acorde con el comportamiento de los vientos encontrado en los estudios preliminares, con ello se está permitiendo disminución de la sensación térmica muy cercana al umbral de confort ubicado para la ciudad entre los 23.5ºC y los 28.3ºC en promedio anual. </a:t>
            </a: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304801" y="97051"/>
            <a:ext cx="4217988" cy="4951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LOCALIZACIÓN Y ZONIFICACIÓN</a:t>
            </a:r>
            <a:endParaRPr lang="es-CO" sz="1300" b="1" dirty="0">
              <a:latin typeface="Century Gothic" panose="020B0502020202020204" pitchFamily="34" charset="0"/>
            </a:endParaRPr>
          </a:p>
        </p:txBody>
      </p:sp>
      <p:sp>
        <p:nvSpPr>
          <p:cNvPr id="7" name="Título 1">
            <a:extLst>
              <a:ext uri="{FF2B5EF4-FFF2-40B4-BE49-F238E27FC236}">
                <a16:creationId xmlns:a16="http://schemas.microsoft.com/office/drawing/2014/main" id="{F868B8A3-A890-CF89-BAC9-10F5CFD69D78}"/>
              </a:ext>
            </a:extLst>
          </p:cNvPr>
          <p:cNvSpPr txBox="1">
            <a:spLocks/>
          </p:cNvSpPr>
          <p:nvPr/>
        </p:nvSpPr>
        <p:spPr>
          <a:xfrm>
            <a:off x="7669213" y="-152549"/>
            <a:ext cx="4522787"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spc="300" dirty="0">
                <a:latin typeface="Century Gothic" panose="020B0502020202020204" pitchFamily="34" charset="0"/>
              </a:rPr>
              <a:t>SAN JOSÉ DEL GUAVIARE -  COLOMBIA</a:t>
            </a:r>
            <a:endParaRPr lang="es-CO" sz="1300" b="1" spc="300" dirty="0">
              <a:latin typeface="Century Gothic" panose="020B0502020202020204" pitchFamily="34" charset="0"/>
            </a:endParaRPr>
          </a:p>
        </p:txBody>
      </p:sp>
    </p:spTree>
    <p:extLst>
      <p:ext uri="{BB962C8B-B14F-4D97-AF65-F5344CB8AC3E}">
        <p14:creationId xmlns:p14="http://schemas.microsoft.com/office/powerpoint/2010/main" val="1425325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A698779A-F116-DE88-A85D-E900549A10C3}"/>
              </a:ext>
            </a:extLst>
          </p:cNvPr>
          <p:cNvSpPr txBox="1"/>
          <p:nvPr/>
        </p:nvSpPr>
        <p:spPr>
          <a:xfrm>
            <a:off x="139700" y="1595021"/>
            <a:ext cx="4217988" cy="5262979"/>
          </a:xfrm>
          <a:prstGeom prst="rect">
            <a:avLst/>
          </a:prstGeom>
          <a:noFill/>
        </p:spPr>
        <p:txBody>
          <a:bodyPr wrap="square">
            <a:spAutoFit/>
          </a:bodyPr>
          <a:lstStyle/>
          <a:p>
            <a:pPr algn="just"/>
            <a:r>
              <a:rPr lang="es-ES" sz="1400" dirty="0">
                <a:latin typeface="Century Gothic" panose="020B0502020202020204" pitchFamily="34" charset="0"/>
              </a:rPr>
              <a:t>Se estima conveniente la ubicación de los bloques de hospitalización, urgencias y consulta externa en sentido oriente occidente de tal manera que sus fachadas más amplias reciban la menor cantidad de radiación directa diaria, pero conserven niveles de iluminación y refrigeración adecuados en iguales periodos de tiempo; de otra parte los edificios de Apoyo diagnóstico, cirugía y obstetricia y servicios complementarios se ubican en sentido norte sur, teniendo presente que este primero cuenta con condiciones de pasillos laterales que permiten un aislamiento de ambientes interiores, sistemas de ventilación inferiores y superiores en la fachada que permiten la circulación de aire frio y caliente y ventilación e iluminación controlada en las áreas necesarias, razón por la cual se plantea un elemento de fachada flotante, (acristalamiento); el edificio de servicios complementarios, urgencias, servicios generales y consulta externa se apoyan en el uso de aleros y pieles laterales que hacen funciones de corta sol. </a:t>
            </a:r>
            <a:endParaRPr lang="es-CO" sz="1400"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839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ESQUEMAS DE OCUPACIÓN</a:t>
            </a:r>
            <a:endParaRPr lang="es-CO" sz="1300" b="1" dirty="0">
              <a:latin typeface="Century Gothic" panose="020B0502020202020204" pitchFamily="34" charset="0"/>
            </a:endParaRPr>
          </a:p>
        </p:txBody>
      </p:sp>
      <p:pic>
        <p:nvPicPr>
          <p:cNvPr id="3" name="Imagen 2">
            <a:extLst>
              <a:ext uri="{FF2B5EF4-FFF2-40B4-BE49-F238E27FC236}">
                <a16:creationId xmlns:a16="http://schemas.microsoft.com/office/drawing/2014/main" id="{586F8565-C27D-884C-EFF3-439B52970FB8}"/>
              </a:ext>
            </a:extLst>
          </p:cNvPr>
          <p:cNvPicPr>
            <a:picLocks noChangeAspect="1"/>
          </p:cNvPicPr>
          <p:nvPr/>
        </p:nvPicPr>
        <p:blipFill>
          <a:blip r:embed="rId2"/>
          <a:stretch>
            <a:fillRect/>
          </a:stretch>
        </p:blipFill>
        <p:spPr>
          <a:xfrm>
            <a:off x="4267200" y="538390"/>
            <a:ext cx="7785100" cy="4682113"/>
          </a:xfrm>
          <a:prstGeom prst="rect">
            <a:avLst/>
          </a:prstGeom>
        </p:spPr>
      </p:pic>
      <p:pic>
        <p:nvPicPr>
          <p:cNvPr id="7" name="Imagen 6">
            <a:extLst>
              <a:ext uri="{FF2B5EF4-FFF2-40B4-BE49-F238E27FC236}">
                <a16:creationId xmlns:a16="http://schemas.microsoft.com/office/drawing/2014/main" id="{35DA9CA1-3423-0C45-E04C-6E0662F50FF2}"/>
              </a:ext>
            </a:extLst>
          </p:cNvPr>
          <p:cNvPicPr>
            <a:picLocks noChangeAspect="1"/>
          </p:cNvPicPr>
          <p:nvPr/>
        </p:nvPicPr>
        <p:blipFill>
          <a:blip r:embed="rId3"/>
          <a:stretch>
            <a:fillRect/>
          </a:stretch>
        </p:blipFill>
        <p:spPr>
          <a:xfrm>
            <a:off x="9726613" y="2817812"/>
            <a:ext cx="1538288" cy="1473347"/>
          </a:xfrm>
          <a:prstGeom prst="rect">
            <a:avLst/>
          </a:prstGeom>
        </p:spPr>
      </p:pic>
      <p:pic>
        <p:nvPicPr>
          <p:cNvPr id="12" name="Imagen 11">
            <a:extLst>
              <a:ext uri="{FF2B5EF4-FFF2-40B4-BE49-F238E27FC236}">
                <a16:creationId xmlns:a16="http://schemas.microsoft.com/office/drawing/2014/main" id="{5CAC2CF3-6164-9549-D6E9-6F0F86C51533}"/>
              </a:ext>
            </a:extLst>
          </p:cNvPr>
          <p:cNvPicPr>
            <a:picLocks noChangeAspect="1"/>
          </p:cNvPicPr>
          <p:nvPr/>
        </p:nvPicPr>
        <p:blipFill>
          <a:blip r:embed="rId4"/>
          <a:stretch>
            <a:fillRect/>
          </a:stretch>
        </p:blipFill>
        <p:spPr>
          <a:xfrm>
            <a:off x="4555930" y="4884738"/>
            <a:ext cx="2556418" cy="1820862"/>
          </a:xfrm>
          <a:prstGeom prst="rect">
            <a:avLst/>
          </a:prstGeom>
        </p:spPr>
      </p:pic>
      <p:pic>
        <p:nvPicPr>
          <p:cNvPr id="14" name="Imagen 13">
            <a:extLst>
              <a:ext uri="{FF2B5EF4-FFF2-40B4-BE49-F238E27FC236}">
                <a16:creationId xmlns:a16="http://schemas.microsoft.com/office/drawing/2014/main" id="{9413D457-1C59-E6A7-17AA-777E76E25C09}"/>
              </a:ext>
            </a:extLst>
          </p:cNvPr>
          <p:cNvPicPr>
            <a:picLocks noChangeAspect="1"/>
          </p:cNvPicPr>
          <p:nvPr/>
        </p:nvPicPr>
        <p:blipFill>
          <a:blip r:embed="rId5"/>
          <a:stretch>
            <a:fillRect/>
          </a:stretch>
        </p:blipFill>
        <p:spPr>
          <a:xfrm>
            <a:off x="7099997" y="4802168"/>
            <a:ext cx="2556419" cy="1973247"/>
          </a:xfrm>
          <a:prstGeom prst="rect">
            <a:avLst/>
          </a:prstGeom>
        </p:spPr>
      </p:pic>
      <p:pic>
        <p:nvPicPr>
          <p:cNvPr id="16" name="Imagen 15">
            <a:extLst>
              <a:ext uri="{FF2B5EF4-FFF2-40B4-BE49-F238E27FC236}">
                <a16:creationId xmlns:a16="http://schemas.microsoft.com/office/drawing/2014/main" id="{FBA244B9-A084-5445-BA93-0A47CCF1C317}"/>
              </a:ext>
            </a:extLst>
          </p:cNvPr>
          <p:cNvPicPr>
            <a:picLocks noChangeAspect="1"/>
          </p:cNvPicPr>
          <p:nvPr/>
        </p:nvPicPr>
        <p:blipFill>
          <a:blip r:embed="rId6"/>
          <a:stretch>
            <a:fillRect/>
          </a:stretch>
        </p:blipFill>
        <p:spPr>
          <a:xfrm>
            <a:off x="9476146" y="4719599"/>
            <a:ext cx="2840830" cy="1973247"/>
          </a:xfrm>
          <a:prstGeom prst="rect">
            <a:avLst/>
          </a:prstGeom>
        </p:spPr>
      </p:pic>
      <p:sp>
        <p:nvSpPr>
          <p:cNvPr id="19" name="Título 1">
            <a:extLst>
              <a:ext uri="{FF2B5EF4-FFF2-40B4-BE49-F238E27FC236}">
                <a16:creationId xmlns:a16="http://schemas.microsoft.com/office/drawing/2014/main" id="{62CDBB62-B0D1-443B-B98D-2AAEA6FBF65B}"/>
              </a:ext>
            </a:extLst>
          </p:cNvPr>
          <p:cNvSpPr txBox="1">
            <a:spLocks/>
          </p:cNvSpPr>
          <p:nvPr/>
        </p:nvSpPr>
        <p:spPr>
          <a:xfrm>
            <a:off x="4610458" y="4411415"/>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400" b="1" dirty="0">
                <a:latin typeface="Century Gothic" panose="020B0502020202020204" pitchFamily="34" charset="0"/>
              </a:rPr>
              <a:t>NIVEL 1</a:t>
            </a:r>
            <a:endParaRPr lang="es-CO" sz="1100" b="1" dirty="0">
              <a:latin typeface="Century Gothic" panose="020B0502020202020204" pitchFamily="34" charset="0"/>
            </a:endParaRPr>
          </a:p>
        </p:txBody>
      </p:sp>
      <p:sp>
        <p:nvSpPr>
          <p:cNvPr id="20" name="Título 1">
            <a:extLst>
              <a:ext uri="{FF2B5EF4-FFF2-40B4-BE49-F238E27FC236}">
                <a16:creationId xmlns:a16="http://schemas.microsoft.com/office/drawing/2014/main" id="{14222AE5-75C0-1FA2-0FDF-E2F3330A8C4C}"/>
              </a:ext>
            </a:extLst>
          </p:cNvPr>
          <p:cNvSpPr txBox="1">
            <a:spLocks/>
          </p:cNvSpPr>
          <p:nvPr/>
        </p:nvSpPr>
        <p:spPr>
          <a:xfrm>
            <a:off x="4610458" y="6384662"/>
            <a:ext cx="7187842"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400" b="1" dirty="0">
                <a:latin typeface="Century Gothic" panose="020B0502020202020204" pitchFamily="34" charset="0"/>
              </a:rPr>
              <a:t>NIVEL 2		           NIVEL 3		   NIVEL 4</a:t>
            </a:r>
            <a:endParaRPr lang="es-CO" sz="1100" b="1" dirty="0">
              <a:latin typeface="Century Gothic" panose="020B0502020202020204" pitchFamily="34" charset="0"/>
            </a:endParaRPr>
          </a:p>
        </p:txBody>
      </p:sp>
      <p:sp>
        <p:nvSpPr>
          <p:cNvPr id="2" name="CuadroTexto 1">
            <a:extLst>
              <a:ext uri="{FF2B5EF4-FFF2-40B4-BE49-F238E27FC236}">
                <a16:creationId xmlns:a16="http://schemas.microsoft.com/office/drawing/2014/main" id="{59E35795-9931-9A60-CA00-93FC7EB3722E}"/>
              </a:ext>
            </a:extLst>
          </p:cNvPr>
          <p:cNvSpPr txBox="1"/>
          <p:nvPr/>
        </p:nvSpPr>
        <p:spPr>
          <a:xfrm rot="2697679">
            <a:off x="5570755" y="3237289"/>
            <a:ext cx="513282" cy="215444"/>
          </a:xfrm>
          <a:prstGeom prst="rect">
            <a:avLst/>
          </a:prstGeom>
          <a:noFill/>
        </p:spPr>
        <p:txBody>
          <a:bodyPr wrap="none" rtlCol="0">
            <a:spAutoFit/>
          </a:bodyPr>
          <a:lstStyle/>
          <a:p>
            <a:r>
              <a:rPr lang="es-ES" sz="800" dirty="0"/>
              <a:t>Calle 12</a:t>
            </a:r>
            <a:endParaRPr lang="es-CO" sz="800" dirty="0"/>
          </a:p>
        </p:txBody>
      </p:sp>
      <p:sp>
        <p:nvSpPr>
          <p:cNvPr id="4" name="CuadroTexto 3">
            <a:extLst>
              <a:ext uri="{FF2B5EF4-FFF2-40B4-BE49-F238E27FC236}">
                <a16:creationId xmlns:a16="http://schemas.microsoft.com/office/drawing/2014/main" id="{6B9B2E21-9544-628F-BDC0-8CEB7C925038}"/>
              </a:ext>
            </a:extLst>
          </p:cNvPr>
          <p:cNvSpPr txBox="1"/>
          <p:nvPr/>
        </p:nvSpPr>
        <p:spPr>
          <a:xfrm rot="21035977">
            <a:off x="7637506" y="1073892"/>
            <a:ext cx="939681" cy="215444"/>
          </a:xfrm>
          <a:prstGeom prst="rect">
            <a:avLst/>
          </a:prstGeom>
          <a:noFill/>
        </p:spPr>
        <p:txBody>
          <a:bodyPr wrap="none" rtlCol="0">
            <a:spAutoFit/>
          </a:bodyPr>
          <a:lstStyle/>
          <a:p>
            <a:r>
              <a:rPr lang="es-ES" sz="800" dirty="0"/>
              <a:t>Av. Transversal 20</a:t>
            </a:r>
            <a:endParaRPr lang="es-CO" sz="800" dirty="0"/>
          </a:p>
        </p:txBody>
      </p:sp>
      <p:sp>
        <p:nvSpPr>
          <p:cNvPr id="5" name="CuadroTexto 4">
            <a:extLst>
              <a:ext uri="{FF2B5EF4-FFF2-40B4-BE49-F238E27FC236}">
                <a16:creationId xmlns:a16="http://schemas.microsoft.com/office/drawing/2014/main" id="{64FBDE97-F26C-6E83-D216-9B39A39BCB63}"/>
              </a:ext>
            </a:extLst>
          </p:cNvPr>
          <p:cNvSpPr txBox="1"/>
          <p:nvPr/>
        </p:nvSpPr>
        <p:spPr>
          <a:xfrm rot="18852542">
            <a:off x="8951597" y="2979716"/>
            <a:ext cx="1010213" cy="215444"/>
          </a:xfrm>
          <a:prstGeom prst="rect">
            <a:avLst/>
          </a:prstGeom>
          <a:noFill/>
        </p:spPr>
        <p:txBody>
          <a:bodyPr wrap="none" rtlCol="0">
            <a:spAutoFit/>
          </a:bodyPr>
          <a:lstStyle/>
          <a:p>
            <a:r>
              <a:rPr lang="es-ES" sz="800" dirty="0"/>
              <a:t>Av. Kr 20 El Retorno</a:t>
            </a:r>
            <a:endParaRPr lang="es-CO" sz="800" dirty="0"/>
          </a:p>
        </p:txBody>
      </p:sp>
      <p:sp>
        <p:nvSpPr>
          <p:cNvPr id="8" name="Título 1">
            <a:extLst>
              <a:ext uri="{FF2B5EF4-FFF2-40B4-BE49-F238E27FC236}">
                <a16:creationId xmlns:a16="http://schemas.microsoft.com/office/drawing/2014/main" id="{8B263AD5-4726-1E44-1F17-C71B23506E7A}"/>
              </a:ext>
            </a:extLst>
          </p:cNvPr>
          <p:cNvSpPr txBox="1">
            <a:spLocks/>
          </p:cNvSpPr>
          <p:nvPr/>
        </p:nvSpPr>
        <p:spPr>
          <a:xfrm>
            <a:off x="139700" y="-152549"/>
            <a:ext cx="4522787"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spc="300" dirty="0">
                <a:latin typeface="Century Gothic" panose="020B0502020202020204" pitchFamily="34" charset="0"/>
              </a:rPr>
              <a:t>SAN JOSÉ DEL GUAVIARE -  COLOMBIA</a:t>
            </a:r>
            <a:endParaRPr lang="es-CO" sz="1300" b="1" spc="300" dirty="0">
              <a:latin typeface="Century Gothic" panose="020B0502020202020204" pitchFamily="34" charset="0"/>
            </a:endParaRPr>
          </a:p>
        </p:txBody>
      </p:sp>
    </p:spTree>
    <p:extLst>
      <p:ext uri="{BB962C8B-B14F-4D97-AF65-F5344CB8AC3E}">
        <p14:creationId xmlns:p14="http://schemas.microsoft.com/office/powerpoint/2010/main" val="862843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69E2C57C-178A-2AD6-1F36-7EF5B2EAE2EA}"/>
              </a:ext>
            </a:extLst>
          </p:cNvPr>
          <p:cNvSpPr txBox="1">
            <a:spLocks/>
          </p:cNvSpPr>
          <p:nvPr/>
        </p:nvSpPr>
        <p:spPr>
          <a:xfrm>
            <a:off x="304801" y="97051"/>
            <a:ext cx="4217988" cy="4951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CONCEPTOS APLICADOS</a:t>
            </a:r>
            <a:endParaRPr lang="es-CO" sz="1300" b="1" dirty="0">
              <a:latin typeface="Century Gothic" panose="020B0502020202020204" pitchFamily="34" charset="0"/>
            </a:endParaRPr>
          </a:p>
        </p:txBody>
      </p:sp>
      <p:sp>
        <p:nvSpPr>
          <p:cNvPr id="13" name="Título 1">
            <a:extLst>
              <a:ext uri="{FF2B5EF4-FFF2-40B4-BE49-F238E27FC236}">
                <a16:creationId xmlns:a16="http://schemas.microsoft.com/office/drawing/2014/main" id="{ED87288A-F093-AC36-2D32-75C1BC6CC502}"/>
              </a:ext>
            </a:extLst>
          </p:cNvPr>
          <p:cNvSpPr txBox="1">
            <a:spLocks/>
          </p:cNvSpPr>
          <p:nvPr/>
        </p:nvSpPr>
        <p:spPr>
          <a:xfrm>
            <a:off x="7669213" y="-152549"/>
            <a:ext cx="4522787"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spc="300" dirty="0">
                <a:latin typeface="Century Gothic" panose="020B0502020202020204" pitchFamily="34" charset="0"/>
              </a:rPr>
              <a:t>SAN JOSÉ DEL GUAVIARE -  COLOMBIA</a:t>
            </a:r>
            <a:endParaRPr lang="es-CO" sz="1300" b="1" spc="300" dirty="0">
              <a:latin typeface="Century Gothic" panose="020B0502020202020204" pitchFamily="34" charset="0"/>
            </a:endParaRPr>
          </a:p>
        </p:txBody>
      </p:sp>
      <p:sp>
        <p:nvSpPr>
          <p:cNvPr id="15" name="CuadroTexto 14">
            <a:extLst>
              <a:ext uri="{FF2B5EF4-FFF2-40B4-BE49-F238E27FC236}">
                <a16:creationId xmlns:a16="http://schemas.microsoft.com/office/drawing/2014/main" id="{A35004A0-6FAF-6786-F710-2FE087AF72DB}"/>
              </a:ext>
            </a:extLst>
          </p:cNvPr>
          <p:cNvSpPr txBox="1"/>
          <p:nvPr/>
        </p:nvSpPr>
        <p:spPr>
          <a:xfrm>
            <a:off x="8471618" y="1015851"/>
            <a:ext cx="3657599" cy="369332"/>
          </a:xfrm>
          <a:prstGeom prst="rect">
            <a:avLst/>
          </a:prstGeom>
          <a:noFill/>
        </p:spPr>
        <p:txBody>
          <a:bodyPr wrap="square" rtlCol="0">
            <a:spAutoFit/>
          </a:bodyPr>
          <a:lstStyle/>
          <a:p>
            <a:pPr algn="ctr"/>
            <a:r>
              <a:rPr lang="es-ES" b="1" dirty="0"/>
              <a:t>BIOFILIA</a:t>
            </a:r>
            <a:endParaRPr lang="es-CO" b="1" dirty="0"/>
          </a:p>
        </p:txBody>
      </p:sp>
      <p:sp>
        <p:nvSpPr>
          <p:cNvPr id="17" name="CuadroTexto 16">
            <a:extLst>
              <a:ext uri="{FF2B5EF4-FFF2-40B4-BE49-F238E27FC236}">
                <a16:creationId xmlns:a16="http://schemas.microsoft.com/office/drawing/2014/main" id="{F4318CE1-47CB-902B-0136-D38DA10EA76B}"/>
              </a:ext>
            </a:extLst>
          </p:cNvPr>
          <p:cNvSpPr txBox="1"/>
          <p:nvPr/>
        </p:nvSpPr>
        <p:spPr>
          <a:xfrm>
            <a:off x="4452245" y="1015851"/>
            <a:ext cx="3657599" cy="369332"/>
          </a:xfrm>
          <a:prstGeom prst="rect">
            <a:avLst/>
          </a:prstGeom>
          <a:noFill/>
        </p:spPr>
        <p:txBody>
          <a:bodyPr wrap="square" rtlCol="0">
            <a:spAutoFit/>
          </a:bodyPr>
          <a:lstStyle/>
          <a:p>
            <a:pPr algn="ctr"/>
            <a:r>
              <a:rPr lang="es-ES" b="1" dirty="0"/>
              <a:t>NEURO ARQUITECTURA</a:t>
            </a:r>
            <a:endParaRPr lang="es-CO" b="1" dirty="0"/>
          </a:p>
        </p:txBody>
      </p:sp>
      <p:sp>
        <p:nvSpPr>
          <p:cNvPr id="18" name="CuadroTexto 17">
            <a:extLst>
              <a:ext uri="{FF2B5EF4-FFF2-40B4-BE49-F238E27FC236}">
                <a16:creationId xmlns:a16="http://schemas.microsoft.com/office/drawing/2014/main" id="{20C0F3F2-22DF-5975-91F4-D4BFAFD1F06D}"/>
              </a:ext>
            </a:extLst>
          </p:cNvPr>
          <p:cNvSpPr txBox="1"/>
          <p:nvPr/>
        </p:nvSpPr>
        <p:spPr>
          <a:xfrm>
            <a:off x="432872" y="1015851"/>
            <a:ext cx="3657599" cy="369332"/>
          </a:xfrm>
          <a:prstGeom prst="rect">
            <a:avLst/>
          </a:prstGeom>
          <a:noFill/>
        </p:spPr>
        <p:txBody>
          <a:bodyPr wrap="square" rtlCol="0">
            <a:spAutoFit/>
          </a:bodyPr>
          <a:lstStyle/>
          <a:p>
            <a:pPr algn="ctr"/>
            <a:r>
              <a:rPr lang="es-ES" b="1" dirty="0"/>
              <a:t>BIOCLIMÁTICA</a:t>
            </a:r>
            <a:endParaRPr lang="es-CO" b="1" dirty="0"/>
          </a:p>
        </p:txBody>
      </p:sp>
      <p:sp>
        <p:nvSpPr>
          <p:cNvPr id="21" name="CuadroTexto 20">
            <a:extLst>
              <a:ext uri="{FF2B5EF4-FFF2-40B4-BE49-F238E27FC236}">
                <a16:creationId xmlns:a16="http://schemas.microsoft.com/office/drawing/2014/main" id="{0FFD16EB-7556-56DE-162F-367DA70940B0}"/>
              </a:ext>
            </a:extLst>
          </p:cNvPr>
          <p:cNvSpPr txBox="1"/>
          <p:nvPr/>
        </p:nvSpPr>
        <p:spPr>
          <a:xfrm>
            <a:off x="8471618" y="4232491"/>
            <a:ext cx="3657599" cy="1600438"/>
          </a:xfrm>
          <a:prstGeom prst="rect">
            <a:avLst/>
          </a:prstGeom>
          <a:noFill/>
        </p:spPr>
        <p:txBody>
          <a:bodyPr wrap="square" rtlCol="0">
            <a:spAutoFit/>
          </a:bodyPr>
          <a:lstStyle/>
          <a:p>
            <a:pPr algn="just"/>
            <a:r>
              <a:rPr lang="es-ES" sz="1400" dirty="0">
                <a:latin typeface="Century Gothic" panose="020B0502020202020204" pitchFamily="34" charset="0"/>
                <a:ea typeface="Tahoma" panose="020B0604030504040204" pitchFamily="34" charset="0"/>
                <a:cs typeface="Tahoma" panose="020B0604030504040204" pitchFamily="34" charset="0"/>
              </a:rPr>
              <a:t>Sensación de bienestar potencializada por la presencia de elementos naturales. </a:t>
            </a:r>
          </a:p>
          <a:p>
            <a:pPr algn="just"/>
            <a:r>
              <a:rPr lang="es-ES" sz="1400" dirty="0">
                <a:latin typeface="Century Gothic" panose="020B0502020202020204" pitchFamily="34" charset="0"/>
                <a:ea typeface="Tahoma" panose="020B0604030504040204" pitchFamily="34" charset="0"/>
                <a:cs typeface="Tahoma" panose="020B0604030504040204" pitchFamily="34" charset="0"/>
              </a:rPr>
              <a:t>Según estudios puede reducir dosis de calmantes, días de permanencia, niveles de </a:t>
            </a:r>
            <a:r>
              <a:rPr lang="es-ES" sz="1400" dirty="0" err="1">
                <a:latin typeface="Century Gothic" panose="020B0502020202020204" pitchFamily="34" charset="0"/>
                <a:ea typeface="Tahoma" panose="020B0604030504040204" pitchFamily="34" charset="0"/>
                <a:cs typeface="Tahoma" panose="020B0604030504040204" pitchFamily="34" charset="0"/>
              </a:rPr>
              <a:t>éstres</a:t>
            </a:r>
            <a:r>
              <a:rPr lang="es-ES" sz="1400" dirty="0">
                <a:latin typeface="Century Gothic" panose="020B0502020202020204" pitchFamily="34" charset="0"/>
                <a:ea typeface="Tahoma" panose="020B0604030504040204" pitchFamily="34" charset="0"/>
                <a:cs typeface="Tahoma" panose="020B0604030504040204" pitchFamily="34" charset="0"/>
              </a:rPr>
              <a:t>, baja presión arterial y desacelerar ritmo cardiaco</a:t>
            </a:r>
          </a:p>
        </p:txBody>
      </p:sp>
      <p:sp>
        <p:nvSpPr>
          <p:cNvPr id="2" name="CuadroTexto 1">
            <a:extLst>
              <a:ext uri="{FF2B5EF4-FFF2-40B4-BE49-F238E27FC236}">
                <a16:creationId xmlns:a16="http://schemas.microsoft.com/office/drawing/2014/main" id="{F0BAF274-2D92-4EBE-83C3-DC27AF9F2BE4}"/>
              </a:ext>
            </a:extLst>
          </p:cNvPr>
          <p:cNvSpPr txBox="1"/>
          <p:nvPr/>
        </p:nvSpPr>
        <p:spPr>
          <a:xfrm>
            <a:off x="4452246" y="4232491"/>
            <a:ext cx="3657599" cy="2677656"/>
          </a:xfrm>
          <a:prstGeom prst="rect">
            <a:avLst/>
          </a:prstGeom>
          <a:noFill/>
        </p:spPr>
        <p:txBody>
          <a:bodyPr wrap="square" rtlCol="0">
            <a:spAutoFit/>
          </a:bodyPr>
          <a:lstStyle/>
          <a:p>
            <a:pPr algn="just"/>
            <a:r>
              <a:rPr lang="es-ES" sz="1400" dirty="0">
                <a:latin typeface="Century Gothic" panose="020B0502020202020204" pitchFamily="34" charset="0"/>
                <a:ea typeface="Tahoma" panose="020B0604030504040204" pitchFamily="34" charset="0"/>
                <a:cs typeface="Tahoma" panose="020B0604030504040204" pitchFamily="34" charset="0"/>
              </a:rPr>
              <a:t>Es una rama reciente que se dedica a analizar científicamente, la manera en la que los ambientes arquitectónicos influyen en nuestras sensaciones, emociones, estado de animo entre otros. Algunas de las recomendaciones son:</a:t>
            </a:r>
          </a:p>
          <a:p>
            <a:pPr marL="285750" indent="-285750" algn="just">
              <a:buFont typeface="Arial" panose="020B0604020202020204" pitchFamily="34" charset="0"/>
              <a:buChar char="•"/>
            </a:pPr>
            <a:r>
              <a:rPr lang="es-ES" sz="1400" b="1" dirty="0">
                <a:solidFill>
                  <a:schemeClr val="accent2"/>
                </a:solidFill>
                <a:latin typeface="Century Gothic" panose="020B0502020202020204" pitchFamily="34" charset="0"/>
                <a:ea typeface="Tahoma" panose="020B0604030504040204" pitchFamily="34" charset="0"/>
                <a:cs typeface="Tahoma" panose="020B0604030504040204" pitchFamily="34" charset="0"/>
              </a:rPr>
              <a:t>Privilegiar la iluminación natural</a:t>
            </a:r>
          </a:p>
          <a:p>
            <a:pPr marL="285750" indent="-285750" algn="just">
              <a:buFont typeface="Arial" panose="020B0604020202020204" pitchFamily="34" charset="0"/>
              <a:buChar char="•"/>
            </a:pPr>
            <a:r>
              <a:rPr lang="es-ES" sz="1400" b="1" dirty="0">
                <a:solidFill>
                  <a:schemeClr val="accent2"/>
                </a:solidFill>
                <a:latin typeface="Century Gothic" panose="020B0502020202020204" pitchFamily="34" charset="0"/>
                <a:ea typeface="Tahoma" panose="020B0604030504040204" pitchFamily="34" charset="0"/>
                <a:cs typeface="Tahoma" panose="020B0604030504040204" pitchFamily="34" charset="0"/>
              </a:rPr>
              <a:t>Alturas</a:t>
            </a:r>
          </a:p>
          <a:p>
            <a:pPr marL="285750" indent="-285750" algn="just">
              <a:buFont typeface="Arial" panose="020B0604020202020204" pitchFamily="34" charset="0"/>
              <a:buChar char="•"/>
            </a:pPr>
            <a:r>
              <a:rPr lang="es-ES" sz="1400" b="1" dirty="0">
                <a:solidFill>
                  <a:schemeClr val="accent2"/>
                </a:solidFill>
                <a:latin typeface="Century Gothic" panose="020B0502020202020204" pitchFamily="34" charset="0"/>
                <a:ea typeface="Tahoma" panose="020B0604030504040204" pitchFamily="34" charset="0"/>
                <a:cs typeface="Tahoma" panose="020B0604030504040204" pitchFamily="34" charset="0"/>
              </a:rPr>
              <a:t>Forma de los espacios</a:t>
            </a:r>
          </a:p>
          <a:p>
            <a:pPr marL="285750" indent="-285750" algn="just">
              <a:buFont typeface="Arial" panose="020B0604020202020204" pitchFamily="34" charset="0"/>
              <a:buChar char="•"/>
            </a:pPr>
            <a:r>
              <a:rPr lang="es-ES" sz="1400" b="1" dirty="0">
                <a:solidFill>
                  <a:schemeClr val="accent2"/>
                </a:solidFill>
                <a:latin typeface="Century Gothic" panose="020B0502020202020204" pitchFamily="34" charset="0"/>
                <a:ea typeface="Tahoma" panose="020B0604030504040204" pitchFamily="34" charset="0"/>
                <a:cs typeface="Tahoma" panose="020B0604030504040204" pitchFamily="34" charset="0"/>
              </a:rPr>
              <a:t>Psicología del color</a:t>
            </a:r>
          </a:p>
          <a:p>
            <a:pPr marL="285750" indent="-285750" algn="just">
              <a:buFont typeface="Arial" panose="020B0604020202020204" pitchFamily="34" charset="0"/>
              <a:buChar char="•"/>
            </a:pPr>
            <a:r>
              <a:rPr lang="es-ES" sz="1400" b="1" dirty="0">
                <a:solidFill>
                  <a:schemeClr val="accent2"/>
                </a:solidFill>
                <a:latin typeface="Century Gothic" panose="020B0502020202020204" pitchFamily="34" charset="0"/>
                <a:ea typeface="Tahoma" panose="020B0604030504040204" pitchFamily="34" charset="0"/>
                <a:cs typeface="Tahoma" panose="020B0604030504040204" pitchFamily="34" charset="0"/>
              </a:rPr>
              <a:t>Presencia de la naturaleza</a:t>
            </a:r>
          </a:p>
        </p:txBody>
      </p:sp>
      <p:sp>
        <p:nvSpPr>
          <p:cNvPr id="3" name="CuadroTexto 2">
            <a:extLst>
              <a:ext uri="{FF2B5EF4-FFF2-40B4-BE49-F238E27FC236}">
                <a16:creationId xmlns:a16="http://schemas.microsoft.com/office/drawing/2014/main" id="{02974800-90F9-BBC8-A724-95729811333D}"/>
              </a:ext>
            </a:extLst>
          </p:cNvPr>
          <p:cNvSpPr txBox="1"/>
          <p:nvPr/>
        </p:nvSpPr>
        <p:spPr>
          <a:xfrm>
            <a:off x="432872" y="4232491"/>
            <a:ext cx="3657599" cy="954107"/>
          </a:xfrm>
          <a:prstGeom prst="rect">
            <a:avLst/>
          </a:prstGeom>
          <a:noFill/>
        </p:spPr>
        <p:txBody>
          <a:bodyPr wrap="square" rtlCol="0">
            <a:spAutoFit/>
          </a:bodyPr>
          <a:lstStyle/>
          <a:p>
            <a:pPr algn="just"/>
            <a:r>
              <a:rPr lang="es-ES" sz="1400" dirty="0">
                <a:latin typeface="Century Gothic" panose="020B0502020202020204" pitchFamily="34" charset="0"/>
                <a:ea typeface="Tahoma" panose="020B0604030504040204" pitchFamily="34" charset="0"/>
                <a:cs typeface="Tahoma" panose="020B0604030504040204" pitchFamily="34" charset="0"/>
              </a:rPr>
              <a:t>Análisis de las condiciones climáticas del lugar para establecer recomendaciones aplicadas a la forma del edificio.  </a:t>
            </a:r>
          </a:p>
        </p:txBody>
      </p:sp>
      <p:pic>
        <p:nvPicPr>
          <p:cNvPr id="4" name="Imagen 3">
            <a:extLst>
              <a:ext uri="{FF2B5EF4-FFF2-40B4-BE49-F238E27FC236}">
                <a16:creationId xmlns:a16="http://schemas.microsoft.com/office/drawing/2014/main" id="{6775413E-9EBC-70A0-51F6-740230892B8B}"/>
              </a:ext>
            </a:extLst>
          </p:cNvPr>
          <p:cNvPicPr>
            <a:picLocks noChangeAspect="1"/>
          </p:cNvPicPr>
          <p:nvPr/>
        </p:nvPicPr>
        <p:blipFill rotWithShape="1">
          <a:blip r:embed="rId2"/>
          <a:srcRect r="52699"/>
          <a:stretch/>
        </p:blipFill>
        <p:spPr>
          <a:xfrm>
            <a:off x="5146848" y="1407192"/>
            <a:ext cx="1921597" cy="1105394"/>
          </a:xfrm>
          <a:prstGeom prst="rect">
            <a:avLst/>
          </a:prstGeom>
        </p:spPr>
      </p:pic>
      <p:pic>
        <p:nvPicPr>
          <p:cNvPr id="5" name="Imagen 4">
            <a:extLst>
              <a:ext uri="{FF2B5EF4-FFF2-40B4-BE49-F238E27FC236}">
                <a16:creationId xmlns:a16="http://schemas.microsoft.com/office/drawing/2014/main" id="{9B0B3DFD-B360-6D9E-42DE-EB9991ED6721}"/>
              </a:ext>
            </a:extLst>
          </p:cNvPr>
          <p:cNvPicPr>
            <a:picLocks noChangeAspect="1"/>
          </p:cNvPicPr>
          <p:nvPr/>
        </p:nvPicPr>
        <p:blipFill rotWithShape="1">
          <a:blip r:embed="rId2"/>
          <a:srcRect l="50000" r="2699"/>
          <a:stretch/>
        </p:blipFill>
        <p:spPr>
          <a:xfrm>
            <a:off x="5146848" y="2702533"/>
            <a:ext cx="1921597" cy="1105394"/>
          </a:xfrm>
          <a:prstGeom prst="rect">
            <a:avLst/>
          </a:prstGeom>
        </p:spPr>
      </p:pic>
      <p:pic>
        <p:nvPicPr>
          <p:cNvPr id="6" name="Picture 6">
            <a:extLst>
              <a:ext uri="{FF2B5EF4-FFF2-40B4-BE49-F238E27FC236}">
                <a16:creationId xmlns:a16="http://schemas.microsoft.com/office/drawing/2014/main" id="{15DF2295-3FBF-0F13-3C77-7E0925218D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0529" y="1729344"/>
            <a:ext cx="2685830" cy="167986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FB51A239-7903-F934-97E9-E95D8665E853}"/>
              </a:ext>
            </a:extLst>
          </p:cNvPr>
          <p:cNvPicPr>
            <a:picLocks noChangeAspect="1"/>
          </p:cNvPicPr>
          <p:nvPr/>
        </p:nvPicPr>
        <p:blipFill rotWithShape="1">
          <a:blip r:embed="rId4"/>
          <a:srcRect r="49014" b="47153"/>
          <a:stretch/>
        </p:blipFill>
        <p:spPr>
          <a:xfrm>
            <a:off x="304801" y="1638014"/>
            <a:ext cx="1506820" cy="1168400"/>
          </a:xfrm>
          <a:prstGeom prst="rect">
            <a:avLst/>
          </a:prstGeom>
        </p:spPr>
      </p:pic>
      <p:pic>
        <p:nvPicPr>
          <p:cNvPr id="8" name="Imagen 7">
            <a:extLst>
              <a:ext uri="{FF2B5EF4-FFF2-40B4-BE49-F238E27FC236}">
                <a16:creationId xmlns:a16="http://schemas.microsoft.com/office/drawing/2014/main" id="{1E3CBA43-C3ED-0984-0BAB-CDDFD6761F97}"/>
              </a:ext>
            </a:extLst>
          </p:cNvPr>
          <p:cNvPicPr>
            <a:picLocks noChangeAspect="1"/>
          </p:cNvPicPr>
          <p:nvPr/>
        </p:nvPicPr>
        <p:blipFill rotWithShape="1">
          <a:blip r:embed="rId4"/>
          <a:srcRect l="51932" b="47153"/>
          <a:stretch/>
        </p:blipFill>
        <p:spPr>
          <a:xfrm>
            <a:off x="1811621" y="1677069"/>
            <a:ext cx="2042440" cy="1679865"/>
          </a:xfrm>
          <a:prstGeom prst="rect">
            <a:avLst/>
          </a:prstGeom>
        </p:spPr>
      </p:pic>
    </p:spTree>
    <p:extLst>
      <p:ext uri="{BB962C8B-B14F-4D97-AF65-F5344CB8AC3E}">
        <p14:creationId xmlns:p14="http://schemas.microsoft.com/office/powerpoint/2010/main" val="275869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6528CB-8B21-9228-08AF-DBF8137A1066}"/>
              </a:ext>
            </a:extLst>
          </p:cNvPr>
          <p:cNvSpPr txBox="1">
            <a:spLocks/>
          </p:cNvSpPr>
          <p:nvPr/>
        </p:nvSpPr>
        <p:spPr>
          <a:xfrm>
            <a:off x="7834312"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304801" y="97051"/>
            <a:ext cx="4217988" cy="4951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BIOCLIMÁTICA</a:t>
            </a:r>
            <a:endParaRPr lang="es-CO" sz="1300" b="1" dirty="0">
              <a:latin typeface="Century Gothic" panose="020B0502020202020204" pitchFamily="34" charset="0"/>
            </a:endParaRPr>
          </a:p>
        </p:txBody>
      </p:sp>
      <p:sp>
        <p:nvSpPr>
          <p:cNvPr id="5" name="Rectángulo 4">
            <a:extLst>
              <a:ext uri="{FF2B5EF4-FFF2-40B4-BE49-F238E27FC236}">
                <a16:creationId xmlns:a16="http://schemas.microsoft.com/office/drawing/2014/main" id="{A56F3EC0-D772-6D66-D7D3-CE75CEA2265F}"/>
              </a:ext>
            </a:extLst>
          </p:cNvPr>
          <p:cNvSpPr/>
          <p:nvPr/>
        </p:nvSpPr>
        <p:spPr>
          <a:xfrm>
            <a:off x="7576457" y="1166212"/>
            <a:ext cx="4475843" cy="5606856"/>
          </a:xfrm>
          <a:prstGeom prst="rect">
            <a:avLst/>
          </a:prstGeom>
        </p:spPr>
        <p:txBody>
          <a:bodyPr wrap="square">
            <a:spAutoFit/>
          </a:bodyPr>
          <a:lstStyle/>
          <a:p>
            <a:pPr lvl="0" algn="just">
              <a:lnSpc>
                <a:spcPct val="107000"/>
              </a:lnSpc>
              <a:spcAft>
                <a:spcPts val="0"/>
              </a:spcAft>
            </a:pPr>
            <a:r>
              <a:rPr lang="es-CO" sz="1400" b="1" dirty="0">
                <a:effectLst/>
                <a:latin typeface="Century Gothic" panose="020B0502020202020204" pitchFamily="34" charset="0"/>
                <a:ea typeface="Calibri" panose="020F0502020204030204" pitchFamily="34" charset="0"/>
                <a:cs typeface="Times New Roman" panose="02020603050405020304" pitchFamily="18" charset="0"/>
              </a:rPr>
              <a:t>Realizar un proyecto arquitectónico bioclimático y auto sostenible amigable con el medio ambiente con los siguientes criterios: </a:t>
            </a:r>
          </a:p>
          <a:p>
            <a:pPr lvl="0" algn="just">
              <a:lnSpc>
                <a:spcPct val="107000"/>
              </a:lnSpc>
              <a:spcAft>
                <a:spcPts val="0"/>
              </a:spcAft>
            </a:pPr>
            <a:endParaRPr lang="es-CO" sz="14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Calibri" panose="020F0502020204030204" pitchFamily="34" charset="0"/>
              <a:buChar char="-"/>
            </a:pPr>
            <a:r>
              <a:rPr lang="es-CO" sz="1400" dirty="0">
                <a:effectLst/>
                <a:latin typeface="Century Gothic" panose="020B0502020202020204" pitchFamily="34" charset="0"/>
                <a:ea typeface="Calibri" panose="020F0502020204030204" pitchFamily="34" charset="0"/>
                <a:cs typeface="Times New Roman" panose="02020603050405020304" pitchFamily="18" charset="0"/>
              </a:rPr>
              <a:t>La </a:t>
            </a:r>
            <a:r>
              <a:rPr lang="es-CO" sz="1400" b="1" dirty="0">
                <a:effectLst/>
                <a:latin typeface="Century Gothic" panose="020B0502020202020204" pitchFamily="34" charset="0"/>
                <a:ea typeface="Calibri" panose="020F0502020204030204" pitchFamily="34" charset="0"/>
                <a:cs typeface="Times New Roman" panose="02020603050405020304" pitchFamily="18" charset="0"/>
              </a:rPr>
              <a:t>orientación del proyecto </a:t>
            </a:r>
            <a:r>
              <a:rPr lang="es-CO" sz="1400" dirty="0">
                <a:effectLst/>
                <a:latin typeface="Century Gothic" panose="020B0502020202020204" pitchFamily="34" charset="0"/>
                <a:ea typeface="Calibri" panose="020F0502020204030204" pitchFamily="34" charset="0"/>
                <a:cs typeface="Times New Roman" panose="02020603050405020304" pitchFamily="18" charset="0"/>
              </a:rPr>
              <a:t>esta localizada de manera que se aproveche la </a:t>
            </a:r>
            <a:r>
              <a:rPr lang="es-CO" sz="1400" b="1" dirty="0">
                <a:solidFill>
                  <a:schemeClr val="accent2"/>
                </a:solidFill>
                <a:effectLst/>
                <a:latin typeface="Century Gothic" panose="020B0502020202020204" pitchFamily="34" charset="0"/>
                <a:ea typeface="Calibri" panose="020F0502020204030204" pitchFamily="34" charset="0"/>
                <a:cs typeface="Times New Roman" panose="02020603050405020304" pitchFamily="18" charset="0"/>
              </a:rPr>
              <a:t>iluminación natural </a:t>
            </a:r>
            <a:r>
              <a:rPr lang="es-CO" sz="1400" dirty="0">
                <a:effectLst/>
                <a:latin typeface="Century Gothic" panose="020B0502020202020204" pitchFamily="34" charset="0"/>
                <a:ea typeface="Calibri" panose="020F0502020204030204" pitchFamily="34" charset="0"/>
                <a:cs typeface="Times New Roman" panose="02020603050405020304" pitchFamily="18" charset="0"/>
              </a:rPr>
              <a:t>sin incrementar la incidencia térmica al interior de la edificación por medio de fachadas flotantes.</a:t>
            </a:r>
          </a:p>
          <a:p>
            <a:pPr marL="342900" lvl="0" indent="-342900" algn="just">
              <a:lnSpc>
                <a:spcPct val="107000"/>
              </a:lnSpc>
              <a:spcAft>
                <a:spcPts val="0"/>
              </a:spcAft>
              <a:buFont typeface="Calibri" panose="020F0502020204030204" pitchFamily="34" charset="0"/>
              <a:buChar char="-"/>
            </a:pPr>
            <a:r>
              <a:rPr lang="es-CO" sz="1400" dirty="0">
                <a:effectLst/>
                <a:latin typeface="Century Gothic" panose="020B0502020202020204" pitchFamily="34" charset="0"/>
                <a:ea typeface="Calibri" panose="020F0502020204030204" pitchFamily="34" charset="0"/>
                <a:cs typeface="Calibri" panose="020F0502020204030204" pitchFamily="34" charset="0"/>
              </a:rPr>
              <a:t>Lograr el </a:t>
            </a:r>
            <a:r>
              <a:rPr lang="es-CO" sz="1400" b="1" dirty="0">
                <a:solidFill>
                  <a:schemeClr val="accent2"/>
                </a:solidFill>
                <a:effectLst/>
                <a:latin typeface="Century Gothic" panose="020B0502020202020204" pitchFamily="34" charset="0"/>
                <a:ea typeface="Calibri" panose="020F0502020204030204" pitchFamily="34" charset="0"/>
                <a:cs typeface="Calibri" panose="020F0502020204030204" pitchFamily="34" charset="0"/>
              </a:rPr>
              <a:t>enfriamiento natural </a:t>
            </a:r>
            <a:r>
              <a:rPr lang="es-CO" sz="1400" dirty="0">
                <a:effectLst/>
                <a:latin typeface="Century Gothic" panose="020B0502020202020204" pitchFamily="34" charset="0"/>
                <a:ea typeface="Calibri" panose="020F0502020204030204" pitchFamily="34" charset="0"/>
                <a:cs typeface="Calibri" panose="020F0502020204030204" pitchFamily="34" charset="0"/>
              </a:rPr>
              <a:t>de la sensación térmica en las </a:t>
            </a:r>
            <a:r>
              <a:rPr lang="es-CO" sz="1400" spc="-75" dirty="0">
                <a:effectLst/>
                <a:latin typeface="Century Gothic" panose="020B0502020202020204" pitchFamily="34" charset="0"/>
                <a:ea typeface="Calibri" panose="020F0502020204030204" pitchFamily="34" charset="0"/>
                <a:cs typeface="Calibri" panose="020F0502020204030204" pitchFamily="34" charset="0"/>
              </a:rPr>
              <a:t> </a:t>
            </a:r>
            <a:r>
              <a:rPr lang="es-CO" sz="1400" dirty="0">
                <a:effectLst/>
                <a:latin typeface="Century Gothic" panose="020B0502020202020204" pitchFamily="34" charset="0"/>
                <a:ea typeface="Calibri" panose="020F0502020204030204" pitchFamily="34" charset="0"/>
                <a:cs typeface="Calibri" panose="020F0502020204030204" pitchFamily="34" charset="0"/>
              </a:rPr>
              <a:t>áreas</a:t>
            </a:r>
            <a:r>
              <a:rPr lang="es-CO" sz="1400" spc="-55" dirty="0">
                <a:effectLst/>
                <a:latin typeface="Century Gothic" panose="020B0502020202020204" pitchFamily="34" charset="0"/>
                <a:ea typeface="Calibri" panose="020F0502020204030204" pitchFamily="34" charset="0"/>
                <a:cs typeface="Calibri" panose="020F0502020204030204" pitchFamily="34" charset="0"/>
              </a:rPr>
              <a:t> </a:t>
            </a:r>
            <a:r>
              <a:rPr lang="es-CO" sz="1400" dirty="0">
                <a:effectLst/>
                <a:latin typeface="Century Gothic" panose="020B0502020202020204" pitchFamily="34" charset="0"/>
                <a:ea typeface="Calibri" panose="020F0502020204030204" pitchFamily="34" charset="0"/>
                <a:cs typeface="Calibri" panose="020F0502020204030204" pitchFamily="34" charset="0"/>
              </a:rPr>
              <a:t>interiores</a:t>
            </a:r>
            <a:r>
              <a:rPr lang="es-CO" sz="1400" spc="-75" dirty="0">
                <a:effectLst/>
                <a:latin typeface="Century Gothic" panose="020B0502020202020204" pitchFamily="34" charset="0"/>
                <a:ea typeface="Calibri" panose="020F0502020204030204" pitchFamily="34" charset="0"/>
                <a:cs typeface="Calibri" panose="020F0502020204030204" pitchFamily="34" charset="0"/>
              </a:rPr>
              <a:t> </a:t>
            </a:r>
            <a:r>
              <a:rPr lang="es-CO" sz="1400" dirty="0">
                <a:effectLst/>
                <a:latin typeface="Century Gothic" panose="020B0502020202020204" pitchFamily="34" charset="0"/>
                <a:ea typeface="Calibri" panose="020F0502020204030204" pitchFamily="34" charset="0"/>
                <a:cs typeface="Calibri" panose="020F0502020204030204" pitchFamily="34" charset="0"/>
              </a:rPr>
              <a:t>mediante</a:t>
            </a:r>
            <a:r>
              <a:rPr lang="es-CO" sz="1400" spc="-75" dirty="0">
                <a:effectLst/>
                <a:latin typeface="Century Gothic" panose="020B0502020202020204" pitchFamily="34" charset="0"/>
                <a:ea typeface="Calibri" panose="020F0502020204030204" pitchFamily="34" charset="0"/>
                <a:cs typeface="Calibri" panose="020F0502020204030204" pitchFamily="34" charset="0"/>
              </a:rPr>
              <a:t> </a:t>
            </a:r>
            <a:r>
              <a:rPr lang="es-CO" sz="1400" dirty="0">
                <a:effectLst/>
                <a:latin typeface="Century Gothic" panose="020B0502020202020204" pitchFamily="34" charset="0"/>
                <a:ea typeface="Calibri" panose="020F0502020204030204" pitchFamily="34" charset="0"/>
                <a:cs typeface="Calibri" panose="020F0502020204030204" pitchFamily="34" charset="0"/>
              </a:rPr>
              <a:t>ciclos</a:t>
            </a:r>
            <a:r>
              <a:rPr lang="es-CO" sz="1400" spc="-75" dirty="0">
                <a:effectLst/>
                <a:latin typeface="Century Gothic" panose="020B0502020202020204" pitchFamily="34" charset="0"/>
                <a:ea typeface="Calibri" panose="020F0502020204030204" pitchFamily="34" charset="0"/>
                <a:cs typeface="Calibri" panose="020F0502020204030204" pitchFamily="34" charset="0"/>
              </a:rPr>
              <a:t> </a:t>
            </a:r>
            <a:r>
              <a:rPr lang="es-CO" sz="1400" dirty="0">
                <a:effectLst/>
                <a:latin typeface="Century Gothic" panose="020B0502020202020204" pitchFamily="34" charset="0"/>
                <a:ea typeface="Calibri" panose="020F0502020204030204" pitchFamily="34" charset="0"/>
                <a:cs typeface="Calibri" panose="020F0502020204030204" pitchFamily="34" charset="0"/>
              </a:rPr>
              <a:t>de</a:t>
            </a:r>
            <a:r>
              <a:rPr lang="es-CO" sz="1400" spc="-75" dirty="0">
                <a:effectLst/>
                <a:latin typeface="Century Gothic" panose="020B0502020202020204" pitchFamily="34" charset="0"/>
                <a:ea typeface="Calibri" panose="020F0502020204030204" pitchFamily="34" charset="0"/>
                <a:cs typeface="Calibri" panose="020F0502020204030204" pitchFamily="34" charset="0"/>
              </a:rPr>
              <a:t> </a:t>
            </a:r>
            <a:r>
              <a:rPr lang="es-CO" sz="1400" dirty="0">
                <a:effectLst/>
                <a:latin typeface="Century Gothic" panose="020B0502020202020204" pitchFamily="34" charset="0"/>
                <a:ea typeface="Calibri" panose="020F0502020204030204" pitchFamily="34" charset="0"/>
                <a:cs typeface="Calibri" panose="020F0502020204030204" pitchFamily="34" charset="0"/>
              </a:rPr>
              <a:t>ventilación</a:t>
            </a:r>
            <a:r>
              <a:rPr lang="es-CO" sz="1400" spc="-80" dirty="0">
                <a:effectLst/>
                <a:latin typeface="Century Gothic" panose="020B0502020202020204" pitchFamily="34" charset="0"/>
                <a:ea typeface="Calibri" panose="020F0502020204030204" pitchFamily="34" charset="0"/>
                <a:cs typeface="Calibri" panose="020F0502020204030204" pitchFamily="34" charset="0"/>
              </a:rPr>
              <a:t> </a:t>
            </a:r>
            <a:r>
              <a:rPr lang="es-CO" sz="1400" dirty="0">
                <a:effectLst/>
                <a:latin typeface="Century Gothic" panose="020B0502020202020204" pitchFamily="34" charset="0"/>
                <a:ea typeface="Calibri" panose="020F0502020204030204" pitchFamily="34" charset="0"/>
                <a:cs typeface="Calibri" panose="020F0502020204030204" pitchFamily="34" charset="0"/>
              </a:rPr>
              <a:t>cruzada, con fachadas aisladas, terrazas verdes, entre otros.</a:t>
            </a:r>
            <a:endParaRPr lang="es-CO" sz="14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Calibri" panose="020F0502020204030204" pitchFamily="34" charset="0"/>
              <a:buChar char="-"/>
            </a:pPr>
            <a:r>
              <a:rPr lang="es-CO" sz="1400" b="1" dirty="0">
                <a:solidFill>
                  <a:schemeClr val="accent2"/>
                </a:solidFill>
                <a:effectLst/>
                <a:latin typeface="Century Gothic" panose="020B0502020202020204" pitchFamily="34" charset="0"/>
                <a:ea typeface="Calibri" panose="020F0502020204030204" pitchFamily="34" charset="0"/>
                <a:cs typeface="Calibri" panose="020F0502020204030204" pitchFamily="34" charset="0"/>
              </a:rPr>
              <a:t>Aprovechamiento de las aguas lluvias </a:t>
            </a:r>
            <a:r>
              <a:rPr lang="es-CO" sz="1400" dirty="0">
                <a:effectLst/>
                <a:latin typeface="Century Gothic" panose="020B0502020202020204" pitchFamily="34" charset="0"/>
                <a:ea typeface="Calibri" panose="020F0502020204030204" pitchFamily="34" charset="0"/>
                <a:cs typeface="Calibri" panose="020F0502020204030204" pitchFamily="34" charset="0"/>
              </a:rPr>
              <a:t>para riego y uso sanitario teniendo en cuenta que la región cuenta con épocas de bastante lluvia.</a:t>
            </a:r>
            <a:endParaRPr lang="es-CO" sz="14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Calibri" panose="020F0502020204030204" pitchFamily="34" charset="0"/>
              <a:buChar char="-"/>
            </a:pPr>
            <a:r>
              <a:rPr lang="es-CO" sz="1400" dirty="0">
                <a:effectLst/>
                <a:latin typeface="Century Gothic" panose="020B0502020202020204" pitchFamily="34" charset="0"/>
                <a:ea typeface="Calibri" panose="020F0502020204030204" pitchFamily="34" charset="0"/>
                <a:cs typeface="Calibri" panose="020F0502020204030204" pitchFamily="34" charset="0"/>
              </a:rPr>
              <a:t>Utilización de </a:t>
            </a:r>
            <a:r>
              <a:rPr lang="es-CO" sz="1400" b="1" dirty="0">
                <a:solidFill>
                  <a:schemeClr val="accent2"/>
                </a:solidFill>
                <a:effectLst/>
                <a:latin typeface="Century Gothic" panose="020B0502020202020204" pitchFamily="34" charset="0"/>
                <a:ea typeface="Calibri" panose="020F0502020204030204" pitchFamily="34" charset="0"/>
                <a:cs typeface="Calibri" panose="020F0502020204030204" pitchFamily="34" charset="0"/>
              </a:rPr>
              <a:t>luminarias led</a:t>
            </a:r>
            <a:r>
              <a:rPr lang="es-CO" sz="1400" dirty="0">
                <a:effectLst/>
                <a:latin typeface="Century Gothic" panose="020B0502020202020204" pitchFamily="34" charset="0"/>
                <a:ea typeface="Calibri" panose="020F0502020204030204" pitchFamily="34" charset="0"/>
                <a:cs typeface="Calibri" panose="020F0502020204030204" pitchFamily="34" charset="0"/>
              </a:rPr>
              <a:t> para la reducción del consumo de energía y proyección para la generación de energía renovable.</a:t>
            </a:r>
            <a:endParaRPr lang="es-CO" sz="1400" dirty="0">
              <a:effectLst/>
              <a:latin typeface="Century Gothic" panose="020B050202020202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panose="020F0502020204030204" pitchFamily="34" charset="0"/>
              <a:buChar char="-"/>
            </a:pPr>
            <a:r>
              <a:rPr lang="es-CO" sz="1400" dirty="0">
                <a:effectLst/>
                <a:latin typeface="Century Gothic" panose="020B0502020202020204" pitchFamily="34" charset="0"/>
                <a:ea typeface="Calibri" panose="020F0502020204030204" pitchFamily="34" charset="0"/>
                <a:cs typeface="Calibri" panose="020F0502020204030204" pitchFamily="34" charset="0"/>
              </a:rPr>
              <a:t>Diseñar y ejecutar un sistema de aire acondicionado </a:t>
            </a:r>
            <a:r>
              <a:rPr lang="es-CO" sz="1400" b="1" dirty="0">
                <a:solidFill>
                  <a:schemeClr val="accent2"/>
                </a:solidFill>
                <a:effectLst/>
                <a:latin typeface="Century Gothic" panose="020B0502020202020204" pitchFamily="34" charset="0"/>
                <a:ea typeface="Calibri" panose="020F0502020204030204" pitchFamily="34" charset="0"/>
                <a:cs typeface="Calibri" panose="020F0502020204030204" pitchFamily="34" charset="0"/>
              </a:rPr>
              <a:t>bajo en consumo energético </a:t>
            </a:r>
            <a:r>
              <a:rPr lang="es-CO" sz="1400" dirty="0">
                <a:effectLst/>
                <a:latin typeface="Century Gothic" panose="020B0502020202020204" pitchFamily="34" charset="0"/>
                <a:ea typeface="Calibri" panose="020F0502020204030204" pitchFamily="34" charset="0"/>
                <a:cs typeface="Calibri" panose="020F0502020204030204" pitchFamily="34" charset="0"/>
              </a:rPr>
              <a:t>sencillo y de fácil mantenimiento.</a:t>
            </a:r>
            <a:endParaRPr lang="es-CO" sz="14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Imagen 7">
            <a:extLst>
              <a:ext uri="{FF2B5EF4-FFF2-40B4-BE49-F238E27FC236}">
                <a16:creationId xmlns:a16="http://schemas.microsoft.com/office/drawing/2014/main" id="{C7C25263-3BBD-B637-A59B-5CFB33D6F587}"/>
              </a:ext>
            </a:extLst>
          </p:cNvPr>
          <p:cNvPicPr>
            <a:picLocks noChangeAspect="1"/>
          </p:cNvPicPr>
          <p:nvPr/>
        </p:nvPicPr>
        <p:blipFill>
          <a:blip r:embed="rId2"/>
          <a:stretch>
            <a:fillRect/>
          </a:stretch>
        </p:blipFill>
        <p:spPr>
          <a:xfrm>
            <a:off x="304802" y="5456080"/>
            <a:ext cx="6931842" cy="1073102"/>
          </a:xfrm>
          <a:prstGeom prst="rect">
            <a:avLst/>
          </a:prstGeom>
        </p:spPr>
      </p:pic>
      <p:pic>
        <p:nvPicPr>
          <p:cNvPr id="10" name="Imagen 9">
            <a:extLst>
              <a:ext uri="{FF2B5EF4-FFF2-40B4-BE49-F238E27FC236}">
                <a16:creationId xmlns:a16="http://schemas.microsoft.com/office/drawing/2014/main" id="{F40DACB9-27DF-0BE2-67E6-CA75C4089F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1" y="1015851"/>
            <a:ext cx="6931843" cy="3899162"/>
          </a:xfrm>
          <a:prstGeom prst="rect">
            <a:avLst/>
          </a:prstGeom>
        </p:spPr>
      </p:pic>
    </p:spTree>
    <p:extLst>
      <p:ext uri="{BB962C8B-B14F-4D97-AF65-F5344CB8AC3E}">
        <p14:creationId xmlns:p14="http://schemas.microsoft.com/office/powerpoint/2010/main" val="1178733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A488437E-21A0-2A07-C8DC-3375E9388278}"/>
              </a:ext>
            </a:extLst>
          </p:cNvPr>
          <p:cNvPicPr>
            <a:picLocks noChangeAspect="1"/>
          </p:cNvPicPr>
          <p:nvPr/>
        </p:nvPicPr>
        <p:blipFill rotWithShape="1">
          <a:blip r:embed="rId2"/>
          <a:srcRect l="33758" t="10040" r="34869" b="8863"/>
          <a:stretch/>
        </p:blipFill>
        <p:spPr>
          <a:xfrm>
            <a:off x="7865254" y="1666825"/>
            <a:ext cx="3238014" cy="5231417"/>
          </a:xfrm>
          <a:prstGeom prst="rect">
            <a:avLst/>
          </a:prstGeom>
        </p:spPr>
      </p:pic>
      <p:pic>
        <p:nvPicPr>
          <p:cNvPr id="4" name="Imagen 3">
            <a:extLst>
              <a:ext uri="{FF2B5EF4-FFF2-40B4-BE49-F238E27FC236}">
                <a16:creationId xmlns:a16="http://schemas.microsoft.com/office/drawing/2014/main" id="{28201E55-AF5A-7B40-4B8D-7B604DACAF16}"/>
              </a:ext>
            </a:extLst>
          </p:cNvPr>
          <p:cNvPicPr>
            <a:picLocks noChangeAspect="1"/>
          </p:cNvPicPr>
          <p:nvPr/>
        </p:nvPicPr>
        <p:blipFill rotWithShape="1">
          <a:blip r:embed="rId3"/>
          <a:srcRect l="15498" t="19123" r="20029" b="14211"/>
          <a:stretch/>
        </p:blipFill>
        <p:spPr>
          <a:xfrm>
            <a:off x="312272" y="1123841"/>
            <a:ext cx="6669415" cy="4329699"/>
          </a:xfrm>
          <a:prstGeom prst="rect">
            <a:avLst/>
          </a:prstGeom>
        </p:spPr>
      </p:pic>
      <p:sp>
        <p:nvSpPr>
          <p:cNvPr id="33" name="Rectángulo 32">
            <a:extLst>
              <a:ext uri="{FF2B5EF4-FFF2-40B4-BE49-F238E27FC236}">
                <a16:creationId xmlns:a16="http://schemas.microsoft.com/office/drawing/2014/main" id="{0BCA2AFF-7C76-F888-B57A-34DD1CF3A3D6}"/>
              </a:ext>
            </a:extLst>
          </p:cNvPr>
          <p:cNvSpPr/>
          <p:nvPr/>
        </p:nvSpPr>
        <p:spPr>
          <a:xfrm>
            <a:off x="-1" y="1248023"/>
            <a:ext cx="11677651" cy="546234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34" name="Grupo 33">
            <a:extLst>
              <a:ext uri="{FF2B5EF4-FFF2-40B4-BE49-F238E27FC236}">
                <a16:creationId xmlns:a16="http://schemas.microsoft.com/office/drawing/2014/main" id="{9285AF52-4C99-10BD-FFDA-752B8D9CDD22}"/>
              </a:ext>
            </a:extLst>
          </p:cNvPr>
          <p:cNvGrpSpPr/>
          <p:nvPr/>
        </p:nvGrpSpPr>
        <p:grpSpPr>
          <a:xfrm>
            <a:off x="-738275" y="538390"/>
            <a:ext cx="5973937" cy="6286788"/>
            <a:chOff x="1605033" y="599364"/>
            <a:chExt cx="5973937" cy="6286788"/>
          </a:xfrm>
        </p:grpSpPr>
        <p:sp>
          <p:nvSpPr>
            <p:cNvPr id="5" name="Estrella de 10 puntas 5">
              <a:extLst>
                <a:ext uri="{FF2B5EF4-FFF2-40B4-BE49-F238E27FC236}">
                  <a16:creationId xmlns:a16="http://schemas.microsoft.com/office/drawing/2014/main" id="{6B08A48A-8D74-8B63-A718-645E7D5979A4}"/>
                </a:ext>
              </a:extLst>
            </p:cNvPr>
            <p:cNvSpPr/>
            <p:nvPr/>
          </p:nvSpPr>
          <p:spPr>
            <a:xfrm>
              <a:off x="4758203" y="599364"/>
              <a:ext cx="589812" cy="598455"/>
            </a:xfrm>
            <a:prstGeom prst="star10">
              <a:avLst/>
            </a:prstGeom>
            <a:solidFill>
              <a:srgbClr val="FFFF00"/>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Arco 7">
              <a:extLst>
                <a:ext uri="{FF2B5EF4-FFF2-40B4-BE49-F238E27FC236}">
                  <a16:creationId xmlns:a16="http://schemas.microsoft.com/office/drawing/2014/main" id="{6C9FE8DE-541F-9B4F-F738-F24F445331D9}"/>
                </a:ext>
              </a:extLst>
            </p:cNvPr>
            <p:cNvSpPr/>
            <p:nvPr/>
          </p:nvSpPr>
          <p:spPr>
            <a:xfrm rot="1141470">
              <a:off x="1605033" y="736204"/>
              <a:ext cx="5829953" cy="6149948"/>
            </a:xfrm>
            <a:prstGeom prst="arc">
              <a:avLst/>
            </a:prstGeom>
            <a:ln w="38100">
              <a:solidFill>
                <a:schemeClr val="accent4">
                  <a:lumMod val="60000"/>
                  <a:lumOff val="40000"/>
                </a:schemeClr>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9" name="Estrella de 10 puntas 13">
              <a:extLst>
                <a:ext uri="{FF2B5EF4-FFF2-40B4-BE49-F238E27FC236}">
                  <a16:creationId xmlns:a16="http://schemas.microsoft.com/office/drawing/2014/main" id="{81ACFA83-FA45-794A-2445-A3A54679681E}"/>
                </a:ext>
              </a:extLst>
            </p:cNvPr>
            <p:cNvSpPr/>
            <p:nvPr/>
          </p:nvSpPr>
          <p:spPr>
            <a:xfrm>
              <a:off x="6750709" y="4742962"/>
              <a:ext cx="589812" cy="598455"/>
            </a:xfrm>
            <a:prstGeom prst="star10">
              <a:avLst/>
            </a:prstGeom>
            <a:solidFill>
              <a:schemeClr val="accent4">
                <a:lumMod val="60000"/>
                <a:lumOff val="40000"/>
                <a:alpha val="46000"/>
              </a:scheme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3" name="Conector curvado 15">
              <a:extLst>
                <a:ext uri="{FF2B5EF4-FFF2-40B4-BE49-F238E27FC236}">
                  <a16:creationId xmlns:a16="http://schemas.microsoft.com/office/drawing/2014/main" id="{3CEC00B0-6A96-D5DF-B977-5B2D718EF40C}"/>
                </a:ext>
              </a:extLst>
            </p:cNvPr>
            <p:cNvCxnSpPr/>
            <p:nvPr/>
          </p:nvCxnSpPr>
          <p:spPr>
            <a:xfrm rot="1800000" flipH="1">
              <a:off x="7039562" y="2824983"/>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curvado 25">
              <a:extLst>
                <a:ext uri="{FF2B5EF4-FFF2-40B4-BE49-F238E27FC236}">
                  <a16:creationId xmlns:a16="http://schemas.microsoft.com/office/drawing/2014/main" id="{7D9BB208-2D64-E033-FEFE-5ACFD6321E31}"/>
                </a:ext>
              </a:extLst>
            </p:cNvPr>
            <p:cNvCxnSpPr/>
            <p:nvPr/>
          </p:nvCxnSpPr>
          <p:spPr>
            <a:xfrm rot="1800000" flipH="1">
              <a:off x="7062438" y="3060302"/>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curvado 26">
              <a:extLst>
                <a:ext uri="{FF2B5EF4-FFF2-40B4-BE49-F238E27FC236}">
                  <a16:creationId xmlns:a16="http://schemas.microsoft.com/office/drawing/2014/main" id="{5FF2F449-106A-C775-DCF1-EF43E8C81D40}"/>
                </a:ext>
              </a:extLst>
            </p:cNvPr>
            <p:cNvCxnSpPr/>
            <p:nvPr/>
          </p:nvCxnSpPr>
          <p:spPr>
            <a:xfrm rot="1800000" flipH="1">
              <a:off x="7039562" y="3296790"/>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curvado 27">
              <a:extLst>
                <a:ext uri="{FF2B5EF4-FFF2-40B4-BE49-F238E27FC236}">
                  <a16:creationId xmlns:a16="http://schemas.microsoft.com/office/drawing/2014/main" id="{6E1064DD-D709-D141-BBF7-67901BD70E93}"/>
                </a:ext>
              </a:extLst>
            </p:cNvPr>
            <p:cNvCxnSpPr/>
            <p:nvPr/>
          </p:nvCxnSpPr>
          <p:spPr>
            <a:xfrm rot="1800000" flipH="1">
              <a:off x="7068557" y="3533278"/>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curvado 28">
              <a:extLst>
                <a:ext uri="{FF2B5EF4-FFF2-40B4-BE49-F238E27FC236}">
                  <a16:creationId xmlns:a16="http://schemas.microsoft.com/office/drawing/2014/main" id="{3938E391-92B7-A52F-CCBD-0346CEC538CC}"/>
                </a:ext>
              </a:extLst>
            </p:cNvPr>
            <p:cNvCxnSpPr/>
            <p:nvPr/>
          </p:nvCxnSpPr>
          <p:spPr>
            <a:xfrm rot="1800000" flipH="1">
              <a:off x="7051001" y="2567733"/>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curvado 29">
              <a:extLst>
                <a:ext uri="{FF2B5EF4-FFF2-40B4-BE49-F238E27FC236}">
                  <a16:creationId xmlns:a16="http://schemas.microsoft.com/office/drawing/2014/main" id="{133BDEA7-AC01-41D5-5D69-15353216FB3F}"/>
                </a:ext>
              </a:extLst>
            </p:cNvPr>
            <p:cNvCxnSpPr/>
            <p:nvPr/>
          </p:nvCxnSpPr>
          <p:spPr>
            <a:xfrm rot="19800000">
              <a:off x="5828460" y="2878308"/>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curvado 30">
              <a:extLst>
                <a:ext uri="{FF2B5EF4-FFF2-40B4-BE49-F238E27FC236}">
                  <a16:creationId xmlns:a16="http://schemas.microsoft.com/office/drawing/2014/main" id="{FB19F745-E0C1-30DE-8CA3-1F73D0D6C821}"/>
                </a:ext>
              </a:extLst>
            </p:cNvPr>
            <p:cNvCxnSpPr/>
            <p:nvPr/>
          </p:nvCxnSpPr>
          <p:spPr>
            <a:xfrm rot="19800000">
              <a:off x="5851337" y="3113628"/>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curvado 31">
              <a:extLst>
                <a:ext uri="{FF2B5EF4-FFF2-40B4-BE49-F238E27FC236}">
                  <a16:creationId xmlns:a16="http://schemas.microsoft.com/office/drawing/2014/main" id="{521A346E-10F7-AF2E-6C32-9AD469AE443D}"/>
                </a:ext>
              </a:extLst>
            </p:cNvPr>
            <p:cNvCxnSpPr/>
            <p:nvPr/>
          </p:nvCxnSpPr>
          <p:spPr>
            <a:xfrm rot="19800000">
              <a:off x="5828460" y="3350116"/>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curvado 32">
              <a:extLst>
                <a:ext uri="{FF2B5EF4-FFF2-40B4-BE49-F238E27FC236}">
                  <a16:creationId xmlns:a16="http://schemas.microsoft.com/office/drawing/2014/main" id="{EA8B6750-F514-D003-DE55-098146CA5FDB}"/>
                </a:ext>
              </a:extLst>
            </p:cNvPr>
            <p:cNvCxnSpPr/>
            <p:nvPr/>
          </p:nvCxnSpPr>
          <p:spPr>
            <a:xfrm rot="19800000">
              <a:off x="5857455" y="3586603"/>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ector curvado 33">
              <a:extLst>
                <a:ext uri="{FF2B5EF4-FFF2-40B4-BE49-F238E27FC236}">
                  <a16:creationId xmlns:a16="http://schemas.microsoft.com/office/drawing/2014/main" id="{0A4B6AB3-5CD8-DD9D-6E36-BF94733A968B}"/>
                </a:ext>
              </a:extLst>
            </p:cNvPr>
            <p:cNvCxnSpPr/>
            <p:nvPr/>
          </p:nvCxnSpPr>
          <p:spPr>
            <a:xfrm rot="19800000">
              <a:off x="5839900" y="2621059"/>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curvado 34">
              <a:extLst>
                <a:ext uri="{FF2B5EF4-FFF2-40B4-BE49-F238E27FC236}">
                  <a16:creationId xmlns:a16="http://schemas.microsoft.com/office/drawing/2014/main" id="{71CA2C9E-2F5E-B9BC-ADA3-9AA21843D8AC}"/>
                </a:ext>
              </a:extLst>
            </p:cNvPr>
            <p:cNvCxnSpPr/>
            <p:nvPr/>
          </p:nvCxnSpPr>
          <p:spPr>
            <a:xfrm rot="19800000">
              <a:off x="3940290" y="2689874"/>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curvado 35">
              <a:extLst>
                <a:ext uri="{FF2B5EF4-FFF2-40B4-BE49-F238E27FC236}">
                  <a16:creationId xmlns:a16="http://schemas.microsoft.com/office/drawing/2014/main" id="{F3EEC906-55E6-484A-DACF-3D1315164B21}"/>
                </a:ext>
              </a:extLst>
            </p:cNvPr>
            <p:cNvCxnSpPr/>
            <p:nvPr/>
          </p:nvCxnSpPr>
          <p:spPr>
            <a:xfrm rot="19800000">
              <a:off x="3963167" y="2925194"/>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ector curvado 36">
              <a:extLst>
                <a:ext uri="{FF2B5EF4-FFF2-40B4-BE49-F238E27FC236}">
                  <a16:creationId xmlns:a16="http://schemas.microsoft.com/office/drawing/2014/main" id="{D73EE338-B04D-EF11-5761-41614D07B806}"/>
                </a:ext>
              </a:extLst>
            </p:cNvPr>
            <p:cNvCxnSpPr/>
            <p:nvPr/>
          </p:nvCxnSpPr>
          <p:spPr>
            <a:xfrm rot="19800000">
              <a:off x="3940290" y="3161681"/>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curvado 37">
              <a:extLst>
                <a:ext uri="{FF2B5EF4-FFF2-40B4-BE49-F238E27FC236}">
                  <a16:creationId xmlns:a16="http://schemas.microsoft.com/office/drawing/2014/main" id="{BBFC7A77-98F1-808F-132E-4A629619E336}"/>
                </a:ext>
              </a:extLst>
            </p:cNvPr>
            <p:cNvCxnSpPr/>
            <p:nvPr/>
          </p:nvCxnSpPr>
          <p:spPr>
            <a:xfrm rot="19800000">
              <a:off x="3969285" y="3398169"/>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curvado 38">
              <a:extLst>
                <a:ext uri="{FF2B5EF4-FFF2-40B4-BE49-F238E27FC236}">
                  <a16:creationId xmlns:a16="http://schemas.microsoft.com/office/drawing/2014/main" id="{E822233A-9325-DF50-A054-E0BA3ECB25D4}"/>
                </a:ext>
              </a:extLst>
            </p:cNvPr>
            <p:cNvCxnSpPr/>
            <p:nvPr/>
          </p:nvCxnSpPr>
          <p:spPr>
            <a:xfrm rot="19800000">
              <a:off x="3951729" y="2432624"/>
              <a:ext cx="510413" cy="484243"/>
            </a:xfrm>
            <a:prstGeom prst="curvedConnector3">
              <a:avLst>
                <a:gd name="adj1" fmla="val 4999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839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BIOCLIMÁTICA</a:t>
            </a:r>
            <a:endParaRPr lang="es-CO" sz="1300" b="1" dirty="0">
              <a:latin typeface="Century Gothic" panose="020B0502020202020204" pitchFamily="34" charset="0"/>
            </a:endParaRPr>
          </a:p>
        </p:txBody>
      </p:sp>
      <p:sp>
        <p:nvSpPr>
          <p:cNvPr id="32" name="CuadroTexto 31">
            <a:extLst>
              <a:ext uri="{FF2B5EF4-FFF2-40B4-BE49-F238E27FC236}">
                <a16:creationId xmlns:a16="http://schemas.microsoft.com/office/drawing/2014/main" id="{95DB1FDA-008B-CC20-9675-529BC697562E}"/>
              </a:ext>
            </a:extLst>
          </p:cNvPr>
          <p:cNvSpPr txBox="1"/>
          <p:nvPr/>
        </p:nvSpPr>
        <p:spPr>
          <a:xfrm>
            <a:off x="206917" y="5501157"/>
            <a:ext cx="7026442" cy="1384995"/>
          </a:xfrm>
          <a:prstGeom prst="rect">
            <a:avLst/>
          </a:prstGeom>
          <a:noFill/>
        </p:spPr>
        <p:txBody>
          <a:bodyPr wrap="square" rtlCol="0">
            <a:spAutoFit/>
          </a:bodyPr>
          <a:lstStyle/>
          <a:p>
            <a:pPr algn="just"/>
            <a:r>
              <a:rPr lang="es-CO" sz="1400" b="1" dirty="0">
                <a:latin typeface="Century Gothic" panose="020B0502020202020204" pitchFamily="34" charset="0"/>
              </a:rPr>
              <a:t>Orientación de los Edificios. </a:t>
            </a:r>
            <a:r>
              <a:rPr lang="es-CO" sz="1400" dirty="0">
                <a:latin typeface="Century Gothic" panose="020B0502020202020204" pitchFamily="34" charset="0"/>
              </a:rPr>
              <a:t>El proyecto fue diseñado para que el rayo directo del sol impacte sobre las fachadas de menor permanecía de personas, que son HOSPITALIZACION y OBSERVACION URGENCIAS. Tendrán iluminación natural sin ser afectados por la sensación térmica que generan los rayos del sol, sobre las fachadas donde impacta directamente existe un pasillo de circulación que funciona como aislamiento.</a:t>
            </a:r>
          </a:p>
        </p:txBody>
      </p:sp>
      <p:sp>
        <p:nvSpPr>
          <p:cNvPr id="36" name="Estrella de 10 puntas 24">
            <a:extLst>
              <a:ext uri="{FF2B5EF4-FFF2-40B4-BE49-F238E27FC236}">
                <a16:creationId xmlns:a16="http://schemas.microsoft.com/office/drawing/2014/main" id="{23FAF50E-5BB0-6312-4DF6-206619DD9D97}"/>
              </a:ext>
            </a:extLst>
          </p:cNvPr>
          <p:cNvSpPr/>
          <p:nvPr/>
        </p:nvSpPr>
        <p:spPr>
          <a:xfrm>
            <a:off x="10424054" y="1673118"/>
            <a:ext cx="589812" cy="598455"/>
          </a:xfrm>
          <a:prstGeom prst="star10">
            <a:avLst/>
          </a:prstGeom>
          <a:solidFill>
            <a:srgbClr val="FFFF00"/>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37" name="Conector recto de flecha 36">
            <a:extLst>
              <a:ext uri="{FF2B5EF4-FFF2-40B4-BE49-F238E27FC236}">
                <a16:creationId xmlns:a16="http://schemas.microsoft.com/office/drawing/2014/main" id="{24A73424-B442-7C15-CA03-484390375F09}"/>
              </a:ext>
            </a:extLst>
          </p:cNvPr>
          <p:cNvCxnSpPr/>
          <p:nvPr/>
        </p:nvCxnSpPr>
        <p:spPr>
          <a:xfrm flipH="1">
            <a:off x="9869105" y="2271573"/>
            <a:ext cx="554949" cy="1180691"/>
          </a:xfrm>
          <a:prstGeom prst="straightConnector1">
            <a:avLst/>
          </a:prstGeom>
          <a:ln w="1905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Conector recto de flecha 37">
            <a:extLst>
              <a:ext uri="{FF2B5EF4-FFF2-40B4-BE49-F238E27FC236}">
                <a16:creationId xmlns:a16="http://schemas.microsoft.com/office/drawing/2014/main" id="{6BE47451-CDC2-7805-8055-A4C0F5ADE638}"/>
              </a:ext>
            </a:extLst>
          </p:cNvPr>
          <p:cNvCxnSpPr/>
          <p:nvPr/>
        </p:nvCxnSpPr>
        <p:spPr>
          <a:xfrm flipH="1" flipV="1">
            <a:off x="9524861" y="2979869"/>
            <a:ext cx="344244" cy="472395"/>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onector recto de flecha 38">
            <a:extLst>
              <a:ext uri="{FF2B5EF4-FFF2-40B4-BE49-F238E27FC236}">
                <a16:creationId xmlns:a16="http://schemas.microsoft.com/office/drawing/2014/main" id="{6ABF3B61-8E47-A315-B978-6F39BA3AC8A5}"/>
              </a:ext>
            </a:extLst>
          </p:cNvPr>
          <p:cNvCxnSpPr/>
          <p:nvPr/>
        </p:nvCxnSpPr>
        <p:spPr>
          <a:xfrm flipH="1">
            <a:off x="9827866" y="2271573"/>
            <a:ext cx="697454" cy="2333558"/>
          </a:xfrm>
          <a:prstGeom prst="straightConnector1">
            <a:avLst/>
          </a:prstGeom>
          <a:ln w="1905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Conector recto de flecha 39">
            <a:extLst>
              <a:ext uri="{FF2B5EF4-FFF2-40B4-BE49-F238E27FC236}">
                <a16:creationId xmlns:a16="http://schemas.microsoft.com/office/drawing/2014/main" id="{EA1D8B3E-49E8-34E7-05FA-9F8C683469DE}"/>
              </a:ext>
            </a:extLst>
          </p:cNvPr>
          <p:cNvCxnSpPr/>
          <p:nvPr/>
        </p:nvCxnSpPr>
        <p:spPr>
          <a:xfrm flipH="1" flipV="1">
            <a:off x="9483621" y="4132736"/>
            <a:ext cx="344244" cy="472395"/>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ector recto de flecha 40">
            <a:extLst>
              <a:ext uri="{FF2B5EF4-FFF2-40B4-BE49-F238E27FC236}">
                <a16:creationId xmlns:a16="http://schemas.microsoft.com/office/drawing/2014/main" id="{FDFC5DE6-789B-6DEC-4A32-80BB0F339ED8}"/>
              </a:ext>
            </a:extLst>
          </p:cNvPr>
          <p:cNvCxnSpPr/>
          <p:nvPr/>
        </p:nvCxnSpPr>
        <p:spPr>
          <a:xfrm flipH="1">
            <a:off x="9827863" y="2271573"/>
            <a:ext cx="794276" cy="3624478"/>
          </a:xfrm>
          <a:prstGeom prst="straightConnector1">
            <a:avLst/>
          </a:prstGeom>
          <a:ln w="19050">
            <a:solidFill>
              <a:srgbClr val="FFC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Conector recto de flecha 41">
            <a:extLst>
              <a:ext uri="{FF2B5EF4-FFF2-40B4-BE49-F238E27FC236}">
                <a16:creationId xmlns:a16="http://schemas.microsoft.com/office/drawing/2014/main" id="{926F2672-696D-48A8-7461-71887732602E}"/>
              </a:ext>
            </a:extLst>
          </p:cNvPr>
          <p:cNvCxnSpPr/>
          <p:nvPr/>
        </p:nvCxnSpPr>
        <p:spPr>
          <a:xfrm flipH="1" flipV="1">
            <a:off x="9483618" y="5423657"/>
            <a:ext cx="344244" cy="472394"/>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3" name="Rectángulo 42">
            <a:extLst>
              <a:ext uri="{FF2B5EF4-FFF2-40B4-BE49-F238E27FC236}">
                <a16:creationId xmlns:a16="http://schemas.microsoft.com/office/drawing/2014/main" id="{E8B1FF53-F1ED-1236-F418-347404224309}"/>
              </a:ext>
            </a:extLst>
          </p:cNvPr>
          <p:cNvSpPr/>
          <p:nvPr/>
        </p:nvSpPr>
        <p:spPr>
          <a:xfrm>
            <a:off x="8613410" y="2088774"/>
            <a:ext cx="1268621" cy="226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4" name="CuadroTexto 43">
            <a:extLst>
              <a:ext uri="{FF2B5EF4-FFF2-40B4-BE49-F238E27FC236}">
                <a16:creationId xmlns:a16="http://schemas.microsoft.com/office/drawing/2014/main" id="{A4D81897-D259-652B-B0C6-26D4D278E232}"/>
              </a:ext>
            </a:extLst>
          </p:cNvPr>
          <p:cNvSpPr txBox="1"/>
          <p:nvPr/>
        </p:nvSpPr>
        <p:spPr>
          <a:xfrm>
            <a:off x="7655931" y="727390"/>
            <a:ext cx="4217988" cy="954107"/>
          </a:xfrm>
          <a:prstGeom prst="rect">
            <a:avLst/>
          </a:prstGeom>
          <a:noFill/>
        </p:spPr>
        <p:txBody>
          <a:bodyPr wrap="square" rtlCol="0">
            <a:spAutoFit/>
          </a:bodyPr>
          <a:lstStyle/>
          <a:p>
            <a:pPr algn="just"/>
            <a:r>
              <a:rPr lang="es-CO" sz="1400" b="1" dirty="0">
                <a:latin typeface="Century Gothic" panose="020B0502020202020204" pitchFamily="34" charset="0"/>
              </a:rPr>
              <a:t>Aleros </a:t>
            </a:r>
            <a:r>
              <a:rPr lang="es-CO" sz="1400" b="1" dirty="0" err="1">
                <a:latin typeface="Century Gothic" panose="020B0502020202020204" pitchFamily="34" charset="0"/>
              </a:rPr>
              <a:t>Cortasol</a:t>
            </a:r>
            <a:r>
              <a:rPr lang="es-CO" sz="1400" b="1" dirty="0">
                <a:latin typeface="Century Gothic" panose="020B0502020202020204" pitchFamily="34" charset="0"/>
              </a:rPr>
              <a:t>. </a:t>
            </a:r>
            <a:r>
              <a:rPr lang="es-CO" sz="1400" dirty="0">
                <a:latin typeface="Century Gothic" panose="020B0502020202020204" pitchFamily="34" charset="0"/>
              </a:rPr>
              <a:t>El proyecto cuenta con aleros que cortan la entrada directa del rayo del sol sobre las fachadas mas expuestas en mañana y tarde.</a:t>
            </a:r>
          </a:p>
        </p:txBody>
      </p:sp>
    </p:spTree>
    <p:extLst>
      <p:ext uri="{BB962C8B-B14F-4D97-AF65-F5344CB8AC3E}">
        <p14:creationId xmlns:p14="http://schemas.microsoft.com/office/powerpoint/2010/main" val="2377417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6528CB-8B21-9228-08AF-DBF8137A1066}"/>
              </a:ext>
            </a:extLst>
          </p:cNvPr>
          <p:cNvSpPr txBox="1">
            <a:spLocks/>
          </p:cNvSpPr>
          <p:nvPr/>
        </p:nvSpPr>
        <p:spPr>
          <a:xfrm>
            <a:off x="7834312"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304801" y="97051"/>
            <a:ext cx="4217988" cy="4951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ACCESOS</a:t>
            </a:r>
            <a:endParaRPr lang="es-CO" sz="1300" b="1" dirty="0">
              <a:latin typeface="Century Gothic" panose="020B0502020202020204" pitchFamily="34" charset="0"/>
            </a:endParaRPr>
          </a:p>
        </p:txBody>
      </p:sp>
      <p:pic>
        <p:nvPicPr>
          <p:cNvPr id="2" name="Imagen 1">
            <a:extLst>
              <a:ext uri="{FF2B5EF4-FFF2-40B4-BE49-F238E27FC236}">
                <a16:creationId xmlns:a16="http://schemas.microsoft.com/office/drawing/2014/main" id="{ED1504F0-F969-9EAA-3468-61A8403D878E}"/>
              </a:ext>
            </a:extLst>
          </p:cNvPr>
          <p:cNvPicPr>
            <a:picLocks noChangeAspect="1"/>
          </p:cNvPicPr>
          <p:nvPr/>
        </p:nvPicPr>
        <p:blipFill rotWithShape="1">
          <a:blip r:embed="rId2"/>
          <a:srcRect l="13754" r="27817"/>
          <a:stretch/>
        </p:blipFill>
        <p:spPr>
          <a:xfrm>
            <a:off x="876300" y="1015851"/>
            <a:ext cx="5943600" cy="5699930"/>
          </a:xfrm>
          <a:prstGeom prst="rect">
            <a:avLst/>
          </a:prstGeom>
        </p:spPr>
      </p:pic>
      <p:sp>
        <p:nvSpPr>
          <p:cNvPr id="3" name="CuadroTexto 2">
            <a:extLst>
              <a:ext uri="{FF2B5EF4-FFF2-40B4-BE49-F238E27FC236}">
                <a16:creationId xmlns:a16="http://schemas.microsoft.com/office/drawing/2014/main" id="{79201652-258D-A3F1-087B-69E2E09F244B}"/>
              </a:ext>
            </a:extLst>
          </p:cNvPr>
          <p:cNvSpPr txBox="1"/>
          <p:nvPr/>
        </p:nvSpPr>
        <p:spPr>
          <a:xfrm>
            <a:off x="3019192" y="6425159"/>
            <a:ext cx="2057400" cy="307777"/>
          </a:xfrm>
          <a:prstGeom prst="rect">
            <a:avLst/>
          </a:prstGeom>
          <a:solidFill>
            <a:schemeClr val="bg1"/>
          </a:solidFill>
          <a:ln>
            <a:solidFill>
              <a:srgbClr val="C00000"/>
            </a:solidFill>
          </a:ln>
        </p:spPr>
        <p:txBody>
          <a:bodyPr wrap="square" rtlCol="0">
            <a:spAutoFit/>
          </a:bodyPr>
          <a:lstStyle/>
          <a:p>
            <a:pPr algn="ctr"/>
            <a:r>
              <a:rPr lang="es-CO" sz="1400" dirty="0">
                <a:solidFill>
                  <a:srgbClr val="FF0000"/>
                </a:solidFill>
                <a:latin typeface="Century Gothic" panose="020B0502020202020204" pitchFamily="34" charset="0"/>
              </a:rPr>
              <a:t>ACCESO PRINCIPAL </a:t>
            </a:r>
          </a:p>
        </p:txBody>
      </p:sp>
      <p:sp>
        <p:nvSpPr>
          <p:cNvPr id="4" name="CuadroTexto 3">
            <a:extLst>
              <a:ext uri="{FF2B5EF4-FFF2-40B4-BE49-F238E27FC236}">
                <a16:creationId xmlns:a16="http://schemas.microsoft.com/office/drawing/2014/main" id="{ADBD95CB-DA75-7034-CFB4-204C9A199202}"/>
              </a:ext>
            </a:extLst>
          </p:cNvPr>
          <p:cNvSpPr txBox="1"/>
          <p:nvPr/>
        </p:nvSpPr>
        <p:spPr>
          <a:xfrm>
            <a:off x="241121" y="5147815"/>
            <a:ext cx="1704479" cy="461665"/>
          </a:xfrm>
          <a:prstGeom prst="rect">
            <a:avLst/>
          </a:prstGeom>
          <a:solidFill>
            <a:schemeClr val="bg1"/>
          </a:solidFill>
          <a:ln>
            <a:solidFill>
              <a:srgbClr val="C00000"/>
            </a:solidFill>
          </a:ln>
        </p:spPr>
        <p:txBody>
          <a:bodyPr wrap="square" rtlCol="0">
            <a:spAutoFit/>
          </a:bodyPr>
          <a:lstStyle/>
          <a:p>
            <a:pPr algn="ctr"/>
            <a:r>
              <a:rPr lang="es-CO" sz="1200" dirty="0">
                <a:solidFill>
                  <a:srgbClr val="FF0000"/>
                </a:solidFill>
                <a:latin typeface="Century Gothic" panose="020B0502020202020204" pitchFamily="34" charset="0"/>
              </a:rPr>
              <a:t>ACCESO URGENCIAS</a:t>
            </a:r>
          </a:p>
        </p:txBody>
      </p:sp>
      <p:sp>
        <p:nvSpPr>
          <p:cNvPr id="7" name="CuadroTexto 6">
            <a:extLst>
              <a:ext uri="{FF2B5EF4-FFF2-40B4-BE49-F238E27FC236}">
                <a16:creationId xmlns:a16="http://schemas.microsoft.com/office/drawing/2014/main" id="{ED30BA7A-1EB5-CF17-0FAF-151B3F6BB800}"/>
              </a:ext>
            </a:extLst>
          </p:cNvPr>
          <p:cNvSpPr txBox="1"/>
          <p:nvPr/>
        </p:nvSpPr>
        <p:spPr>
          <a:xfrm>
            <a:off x="2549663" y="1184930"/>
            <a:ext cx="2511142" cy="461665"/>
          </a:xfrm>
          <a:prstGeom prst="rect">
            <a:avLst/>
          </a:prstGeom>
          <a:solidFill>
            <a:schemeClr val="bg1"/>
          </a:solidFill>
          <a:ln>
            <a:solidFill>
              <a:srgbClr val="C00000"/>
            </a:solidFill>
          </a:ln>
        </p:spPr>
        <p:txBody>
          <a:bodyPr wrap="square" rtlCol="0">
            <a:spAutoFit/>
          </a:bodyPr>
          <a:lstStyle/>
          <a:p>
            <a:pPr algn="ctr"/>
            <a:r>
              <a:rPr lang="es-CO" sz="1200" dirty="0">
                <a:solidFill>
                  <a:srgbClr val="FF0000"/>
                </a:solidFill>
                <a:latin typeface="Century Gothic" panose="020B0502020202020204" pitchFamily="34" charset="0"/>
              </a:rPr>
              <a:t>ACCESO SERVICIOS GENERALES</a:t>
            </a:r>
          </a:p>
        </p:txBody>
      </p:sp>
      <p:sp>
        <p:nvSpPr>
          <p:cNvPr id="9" name="CuadroTexto 8">
            <a:extLst>
              <a:ext uri="{FF2B5EF4-FFF2-40B4-BE49-F238E27FC236}">
                <a16:creationId xmlns:a16="http://schemas.microsoft.com/office/drawing/2014/main" id="{82E16EF1-1A8A-2771-7536-B42E4BA39E3C}"/>
              </a:ext>
            </a:extLst>
          </p:cNvPr>
          <p:cNvSpPr txBox="1"/>
          <p:nvPr/>
        </p:nvSpPr>
        <p:spPr>
          <a:xfrm>
            <a:off x="5410367" y="5177041"/>
            <a:ext cx="2378487" cy="461665"/>
          </a:xfrm>
          <a:prstGeom prst="rect">
            <a:avLst/>
          </a:prstGeom>
          <a:solidFill>
            <a:schemeClr val="bg1"/>
          </a:solidFill>
          <a:ln>
            <a:solidFill>
              <a:srgbClr val="C00000"/>
            </a:solidFill>
          </a:ln>
        </p:spPr>
        <p:txBody>
          <a:bodyPr wrap="square" rtlCol="0">
            <a:spAutoFit/>
          </a:bodyPr>
          <a:lstStyle/>
          <a:p>
            <a:pPr algn="ctr"/>
            <a:r>
              <a:rPr lang="es-CO" sz="1200" dirty="0">
                <a:solidFill>
                  <a:srgbClr val="FF0000"/>
                </a:solidFill>
                <a:latin typeface="Century Gothic" panose="020B0502020202020204" pitchFamily="34" charset="0"/>
              </a:rPr>
              <a:t>ACCESO ADMINISTRATIVO Y VISTANTES HOSPITALIZACION</a:t>
            </a:r>
          </a:p>
        </p:txBody>
      </p:sp>
      <p:sp>
        <p:nvSpPr>
          <p:cNvPr id="12" name="CuadroTexto 11">
            <a:extLst>
              <a:ext uri="{FF2B5EF4-FFF2-40B4-BE49-F238E27FC236}">
                <a16:creationId xmlns:a16="http://schemas.microsoft.com/office/drawing/2014/main" id="{3237E3CD-4DF6-9CE2-5881-6D503AB30358}"/>
              </a:ext>
            </a:extLst>
          </p:cNvPr>
          <p:cNvSpPr txBox="1"/>
          <p:nvPr/>
        </p:nvSpPr>
        <p:spPr>
          <a:xfrm>
            <a:off x="7804007" y="1064612"/>
            <a:ext cx="4387993" cy="4185761"/>
          </a:xfrm>
          <a:prstGeom prst="rect">
            <a:avLst/>
          </a:prstGeom>
          <a:noFill/>
        </p:spPr>
        <p:txBody>
          <a:bodyPr wrap="square" rtlCol="0">
            <a:spAutoFit/>
          </a:bodyPr>
          <a:lstStyle/>
          <a:p>
            <a:pPr algn="just"/>
            <a:r>
              <a:rPr lang="es-CO" sz="1400" b="1" dirty="0">
                <a:latin typeface="Century Gothic" panose="020B0502020202020204" pitchFamily="34" charset="0"/>
              </a:rPr>
              <a:t>Acceso Peatonal General: </a:t>
            </a:r>
            <a:r>
              <a:rPr lang="es-CO" sz="1400" dirty="0">
                <a:latin typeface="Century Gothic" panose="020B0502020202020204" pitchFamily="34" charset="0"/>
              </a:rPr>
              <a:t>Se recuperó el acceso principal peatonal ya que este enmarca el Hospital en la esquina del lote y genera una jerarquía importante al proyecto.</a:t>
            </a:r>
          </a:p>
          <a:p>
            <a:pPr lvl="0" algn="just"/>
            <a:r>
              <a:rPr lang="es-CO" sz="1400" b="1" dirty="0">
                <a:latin typeface="Century Gothic" panose="020B0502020202020204" pitchFamily="34" charset="0"/>
              </a:rPr>
              <a:t>Acceso servicios generales: </a:t>
            </a:r>
            <a:r>
              <a:rPr lang="es-CO" sz="1400" dirty="0">
                <a:latin typeface="Century Gothic" panose="020B0502020202020204" pitchFamily="34" charset="0"/>
              </a:rPr>
              <a:t>se planteó un acceso vehicular independiente por una vía secundaria de manera que no afecte el funcionamiento del hospital.</a:t>
            </a:r>
          </a:p>
          <a:p>
            <a:pPr lvl="0" algn="just"/>
            <a:r>
              <a:rPr lang="es-CO" sz="1400" b="1" dirty="0">
                <a:latin typeface="Century Gothic" panose="020B0502020202020204" pitchFamily="34" charset="0"/>
              </a:rPr>
              <a:t>Acceso Urgencias: </a:t>
            </a:r>
            <a:r>
              <a:rPr lang="es-CO" sz="1400" dirty="0">
                <a:latin typeface="Century Gothic" panose="020B0502020202020204" pitchFamily="34" charset="0"/>
              </a:rPr>
              <a:t>Tiene acceso Vehicular y peatonal para ambulancias y emergencias por otra vía secundaria en virtud de que el lote es triangular sin generar caos en  las demás vías arterias.</a:t>
            </a:r>
          </a:p>
          <a:p>
            <a:pPr lvl="0" algn="just"/>
            <a:r>
              <a:rPr lang="es-CO" sz="1400" b="1" dirty="0">
                <a:latin typeface="Century Gothic" panose="020B0502020202020204" pitchFamily="34" charset="0"/>
              </a:rPr>
              <a:t>Acceso Hospitalización y administrativo: </a:t>
            </a:r>
            <a:r>
              <a:rPr lang="es-CO" sz="1400" dirty="0">
                <a:latin typeface="Century Gothic" panose="020B0502020202020204" pitchFamily="34" charset="0"/>
              </a:rPr>
              <a:t>Se buscó aprovechar el acceso vehicular y administrativo actual para que funcionara también como acceso de visitantes a hospitalización.</a:t>
            </a:r>
          </a:p>
          <a:p>
            <a:pPr algn="just"/>
            <a:endParaRPr lang="es-CO" sz="1400" dirty="0">
              <a:latin typeface="Century Gothic" panose="020B0502020202020204" pitchFamily="34" charset="0"/>
            </a:endParaRPr>
          </a:p>
        </p:txBody>
      </p:sp>
      <p:pic>
        <p:nvPicPr>
          <p:cNvPr id="13" name="Imagen 12">
            <a:extLst>
              <a:ext uri="{FF2B5EF4-FFF2-40B4-BE49-F238E27FC236}">
                <a16:creationId xmlns:a16="http://schemas.microsoft.com/office/drawing/2014/main" id="{C8A33345-3334-CA38-6763-B44F9CC594EC}"/>
              </a:ext>
            </a:extLst>
          </p:cNvPr>
          <p:cNvPicPr>
            <a:picLocks noChangeAspect="1"/>
          </p:cNvPicPr>
          <p:nvPr/>
        </p:nvPicPr>
        <p:blipFill rotWithShape="1">
          <a:blip r:embed="rId3"/>
          <a:srcRect l="3821" t="8893" r="3788" b="7905"/>
          <a:stretch/>
        </p:blipFill>
        <p:spPr>
          <a:xfrm>
            <a:off x="7834312" y="5024836"/>
            <a:ext cx="3004339" cy="1690945"/>
          </a:xfrm>
          <a:prstGeom prst="rect">
            <a:avLst/>
          </a:prstGeom>
        </p:spPr>
      </p:pic>
      <p:sp>
        <p:nvSpPr>
          <p:cNvPr id="14" name="Flecha: hacia abajo 13">
            <a:extLst>
              <a:ext uri="{FF2B5EF4-FFF2-40B4-BE49-F238E27FC236}">
                <a16:creationId xmlns:a16="http://schemas.microsoft.com/office/drawing/2014/main" id="{EB7D582B-C7BD-FC6E-63C8-A19667F5B16B}"/>
              </a:ext>
            </a:extLst>
          </p:cNvPr>
          <p:cNvSpPr/>
          <p:nvPr/>
        </p:nvSpPr>
        <p:spPr>
          <a:xfrm>
            <a:off x="3019192" y="1866900"/>
            <a:ext cx="320908" cy="46166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O"/>
          </a:p>
        </p:txBody>
      </p:sp>
      <p:sp>
        <p:nvSpPr>
          <p:cNvPr id="15" name="Flecha: hacia abajo 14">
            <a:extLst>
              <a:ext uri="{FF2B5EF4-FFF2-40B4-BE49-F238E27FC236}">
                <a16:creationId xmlns:a16="http://schemas.microsoft.com/office/drawing/2014/main" id="{4EDB100B-C981-48A3-D3A8-7480A2905119}"/>
              </a:ext>
            </a:extLst>
          </p:cNvPr>
          <p:cNvSpPr/>
          <p:nvPr/>
        </p:nvSpPr>
        <p:spPr>
          <a:xfrm rot="13740285">
            <a:off x="2012869" y="5218739"/>
            <a:ext cx="320908" cy="46166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O"/>
          </a:p>
        </p:txBody>
      </p:sp>
      <p:sp>
        <p:nvSpPr>
          <p:cNvPr id="16" name="Flecha: hacia abajo 15">
            <a:extLst>
              <a:ext uri="{FF2B5EF4-FFF2-40B4-BE49-F238E27FC236}">
                <a16:creationId xmlns:a16="http://schemas.microsoft.com/office/drawing/2014/main" id="{57074A3D-E2A3-FE29-7610-A68DFE8881EC}"/>
              </a:ext>
            </a:extLst>
          </p:cNvPr>
          <p:cNvSpPr/>
          <p:nvPr/>
        </p:nvSpPr>
        <p:spPr>
          <a:xfrm rot="10800000">
            <a:off x="3887438" y="5842149"/>
            <a:ext cx="320908" cy="46166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O"/>
          </a:p>
        </p:txBody>
      </p:sp>
      <p:sp>
        <p:nvSpPr>
          <p:cNvPr id="17" name="Flecha: hacia abajo 16">
            <a:extLst>
              <a:ext uri="{FF2B5EF4-FFF2-40B4-BE49-F238E27FC236}">
                <a16:creationId xmlns:a16="http://schemas.microsoft.com/office/drawing/2014/main" id="{128CDC15-86E9-68B8-2D29-E169C1BF8F1B}"/>
              </a:ext>
            </a:extLst>
          </p:cNvPr>
          <p:cNvSpPr/>
          <p:nvPr/>
        </p:nvSpPr>
        <p:spPr>
          <a:xfrm rot="7699868">
            <a:off x="5440413" y="5831522"/>
            <a:ext cx="320908" cy="46166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CO"/>
          </a:p>
        </p:txBody>
      </p:sp>
      <p:sp>
        <p:nvSpPr>
          <p:cNvPr id="5" name="CuadroTexto 4">
            <a:extLst>
              <a:ext uri="{FF2B5EF4-FFF2-40B4-BE49-F238E27FC236}">
                <a16:creationId xmlns:a16="http://schemas.microsoft.com/office/drawing/2014/main" id="{DACAB8C4-1864-70B6-04F4-5A24902B2E65}"/>
              </a:ext>
            </a:extLst>
          </p:cNvPr>
          <p:cNvSpPr txBox="1"/>
          <p:nvPr/>
        </p:nvSpPr>
        <p:spPr>
          <a:xfrm rot="2697679">
            <a:off x="2212205" y="5837096"/>
            <a:ext cx="559769" cy="230832"/>
          </a:xfrm>
          <a:prstGeom prst="rect">
            <a:avLst/>
          </a:prstGeom>
          <a:noFill/>
        </p:spPr>
        <p:txBody>
          <a:bodyPr wrap="none" rtlCol="0">
            <a:spAutoFit/>
          </a:bodyPr>
          <a:lstStyle/>
          <a:p>
            <a:r>
              <a:rPr lang="es-ES" sz="900" b="1" dirty="0"/>
              <a:t>Calle 12</a:t>
            </a:r>
            <a:endParaRPr lang="es-CO" sz="900" b="1" dirty="0"/>
          </a:p>
        </p:txBody>
      </p:sp>
      <p:sp>
        <p:nvSpPr>
          <p:cNvPr id="8" name="CuadroTexto 7">
            <a:extLst>
              <a:ext uri="{FF2B5EF4-FFF2-40B4-BE49-F238E27FC236}">
                <a16:creationId xmlns:a16="http://schemas.microsoft.com/office/drawing/2014/main" id="{A4EAEA29-9B0E-55BA-7193-1D1B623F3100}"/>
              </a:ext>
            </a:extLst>
          </p:cNvPr>
          <p:cNvSpPr txBox="1"/>
          <p:nvPr/>
        </p:nvSpPr>
        <p:spPr>
          <a:xfrm rot="21035977">
            <a:off x="5033834" y="1286893"/>
            <a:ext cx="1059906" cy="230832"/>
          </a:xfrm>
          <a:prstGeom prst="rect">
            <a:avLst/>
          </a:prstGeom>
          <a:noFill/>
        </p:spPr>
        <p:txBody>
          <a:bodyPr wrap="none" rtlCol="0">
            <a:spAutoFit/>
          </a:bodyPr>
          <a:lstStyle/>
          <a:p>
            <a:r>
              <a:rPr lang="es-ES" sz="900" b="1" dirty="0"/>
              <a:t>Av. Transversal 20</a:t>
            </a:r>
            <a:endParaRPr lang="es-CO" sz="900" b="1" dirty="0"/>
          </a:p>
        </p:txBody>
      </p:sp>
      <p:sp>
        <p:nvSpPr>
          <p:cNvPr id="10" name="CuadroTexto 9">
            <a:extLst>
              <a:ext uri="{FF2B5EF4-FFF2-40B4-BE49-F238E27FC236}">
                <a16:creationId xmlns:a16="http://schemas.microsoft.com/office/drawing/2014/main" id="{5B877A9B-8775-944B-A63B-1E77F4F8E968}"/>
              </a:ext>
            </a:extLst>
          </p:cNvPr>
          <p:cNvSpPr txBox="1"/>
          <p:nvPr/>
        </p:nvSpPr>
        <p:spPr>
          <a:xfrm rot="18852542">
            <a:off x="5618495" y="6061827"/>
            <a:ext cx="1140056" cy="230832"/>
          </a:xfrm>
          <a:prstGeom prst="rect">
            <a:avLst/>
          </a:prstGeom>
          <a:noFill/>
        </p:spPr>
        <p:txBody>
          <a:bodyPr wrap="none" rtlCol="0">
            <a:spAutoFit/>
          </a:bodyPr>
          <a:lstStyle/>
          <a:p>
            <a:r>
              <a:rPr lang="es-ES" sz="900" b="1" dirty="0"/>
              <a:t>Av. Kr 20 El Retorno</a:t>
            </a:r>
            <a:endParaRPr lang="es-CO" sz="900" b="1" dirty="0"/>
          </a:p>
        </p:txBody>
      </p:sp>
    </p:spTree>
    <p:extLst>
      <p:ext uri="{BB962C8B-B14F-4D97-AF65-F5344CB8AC3E}">
        <p14:creationId xmlns:p14="http://schemas.microsoft.com/office/powerpoint/2010/main" val="4148965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66528CB-8B21-9228-08AF-DBF8137A1066}"/>
              </a:ext>
            </a:extLst>
          </p:cNvPr>
          <p:cNvSpPr txBox="1">
            <a:spLocks/>
          </p:cNvSpPr>
          <p:nvPr/>
        </p:nvSpPr>
        <p:spPr>
          <a:xfrm>
            <a:off x="139700" y="-152549"/>
            <a:ext cx="4217988" cy="1168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chemeClr val="accent2"/>
                </a:solidFill>
                <a:latin typeface="Century Gothic" panose="020B0502020202020204" pitchFamily="34" charset="0"/>
              </a:rPr>
              <a:t>HOSPITAL SAN JOSÉ DEL GUAVIARE</a:t>
            </a:r>
            <a:br>
              <a:rPr lang="es-ES" sz="1800" dirty="0">
                <a:latin typeface="Century Gothic" panose="020B0502020202020204" pitchFamily="34" charset="0"/>
              </a:rPr>
            </a:br>
            <a:r>
              <a:rPr lang="es-ES" sz="1300" b="1" dirty="0">
                <a:latin typeface="Century Gothic" panose="020B0502020202020204" pitchFamily="34" charset="0"/>
              </a:rPr>
              <a:t>MUNICIPIO SAN JOSÉ DEL GUAVIARE - COLOMBIA</a:t>
            </a:r>
            <a:endParaRPr lang="es-CO" sz="1300" b="1" dirty="0">
              <a:latin typeface="Century Gothic" panose="020B0502020202020204" pitchFamily="34" charset="0"/>
            </a:endParaRPr>
          </a:p>
        </p:txBody>
      </p:sp>
      <p:sp>
        <p:nvSpPr>
          <p:cNvPr id="11" name="Título 1">
            <a:extLst>
              <a:ext uri="{FF2B5EF4-FFF2-40B4-BE49-F238E27FC236}">
                <a16:creationId xmlns:a16="http://schemas.microsoft.com/office/drawing/2014/main" id="{DF8C5934-3F96-D70F-89D3-B1646CA10CC5}"/>
              </a:ext>
            </a:extLst>
          </p:cNvPr>
          <p:cNvSpPr txBox="1">
            <a:spLocks/>
          </p:cNvSpPr>
          <p:nvPr/>
        </p:nvSpPr>
        <p:spPr>
          <a:xfrm>
            <a:off x="8585200" y="147637"/>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800" b="1" dirty="0">
                <a:solidFill>
                  <a:srgbClr val="00B0F0"/>
                </a:solidFill>
                <a:latin typeface="Century Gothic" panose="020B0502020202020204" pitchFamily="34" charset="0"/>
              </a:rPr>
              <a:t>ZONIFICACIÓN HOSPITALARIA</a:t>
            </a:r>
            <a:endParaRPr lang="es-CO" sz="1300" b="1" dirty="0">
              <a:latin typeface="Century Gothic" panose="020B0502020202020204" pitchFamily="34" charset="0"/>
            </a:endParaRPr>
          </a:p>
        </p:txBody>
      </p:sp>
      <p:sp>
        <p:nvSpPr>
          <p:cNvPr id="19" name="Título 1">
            <a:extLst>
              <a:ext uri="{FF2B5EF4-FFF2-40B4-BE49-F238E27FC236}">
                <a16:creationId xmlns:a16="http://schemas.microsoft.com/office/drawing/2014/main" id="{62CDBB62-B0D1-443B-B98D-2AAEA6FBF65B}"/>
              </a:ext>
            </a:extLst>
          </p:cNvPr>
          <p:cNvSpPr txBox="1">
            <a:spLocks/>
          </p:cNvSpPr>
          <p:nvPr/>
        </p:nvSpPr>
        <p:spPr>
          <a:xfrm>
            <a:off x="139700" y="5447056"/>
            <a:ext cx="4217988" cy="3907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sz="1400" b="1" dirty="0">
                <a:latin typeface="Century Gothic" panose="020B0502020202020204" pitchFamily="34" charset="0"/>
              </a:rPr>
              <a:t>NIVEL 1</a:t>
            </a:r>
            <a:endParaRPr lang="es-CO" sz="1100" b="1" dirty="0">
              <a:latin typeface="Century Gothic" panose="020B0502020202020204" pitchFamily="34" charset="0"/>
            </a:endParaRPr>
          </a:p>
        </p:txBody>
      </p:sp>
      <p:pic>
        <p:nvPicPr>
          <p:cNvPr id="4" name="Imagen 3">
            <a:extLst>
              <a:ext uri="{FF2B5EF4-FFF2-40B4-BE49-F238E27FC236}">
                <a16:creationId xmlns:a16="http://schemas.microsoft.com/office/drawing/2014/main" id="{411B0C32-B117-66C7-3C7B-45218D671D09}"/>
              </a:ext>
            </a:extLst>
          </p:cNvPr>
          <p:cNvPicPr>
            <a:picLocks noChangeAspect="1"/>
          </p:cNvPicPr>
          <p:nvPr/>
        </p:nvPicPr>
        <p:blipFill>
          <a:blip r:embed="rId2"/>
          <a:stretch>
            <a:fillRect/>
          </a:stretch>
        </p:blipFill>
        <p:spPr>
          <a:xfrm>
            <a:off x="139700" y="1179462"/>
            <a:ext cx="4644257" cy="4201244"/>
          </a:xfrm>
          <a:prstGeom prst="rect">
            <a:avLst/>
          </a:prstGeom>
        </p:spPr>
      </p:pic>
      <p:pic>
        <p:nvPicPr>
          <p:cNvPr id="8" name="Imagen 7">
            <a:extLst>
              <a:ext uri="{FF2B5EF4-FFF2-40B4-BE49-F238E27FC236}">
                <a16:creationId xmlns:a16="http://schemas.microsoft.com/office/drawing/2014/main" id="{DAA3B9B5-6B30-BC43-6809-A031323C1A8A}"/>
              </a:ext>
            </a:extLst>
          </p:cNvPr>
          <p:cNvPicPr>
            <a:picLocks noChangeAspect="1"/>
          </p:cNvPicPr>
          <p:nvPr/>
        </p:nvPicPr>
        <p:blipFill>
          <a:blip r:embed="rId3"/>
          <a:stretch>
            <a:fillRect/>
          </a:stretch>
        </p:blipFill>
        <p:spPr>
          <a:xfrm>
            <a:off x="4062003" y="3910211"/>
            <a:ext cx="1933575" cy="1536845"/>
          </a:xfrm>
          <a:prstGeom prst="rect">
            <a:avLst/>
          </a:prstGeom>
        </p:spPr>
      </p:pic>
      <p:pic>
        <p:nvPicPr>
          <p:cNvPr id="13" name="Imagen 12">
            <a:extLst>
              <a:ext uri="{FF2B5EF4-FFF2-40B4-BE49-F238E27FC236}">
                <a16:creationId xmlns:a16="http://schemas.microsoft.com/office/drawing/2014/main" id="{555853B0-4C42-9303-7082-0E330492ABA3}"/>
              </a:ext>
            </a:extLst>
          </p:cNvPr>
          <p:cNvPicPr>
            <a:picLocks noChangeAspect="1"/>
          </p:cNvPicPr>
          <p:nvPr/>
        </p:nvPicPr>
        <p:blipFill>
          <a:blip r:embed="rId4"/>
          <a:stretch>
            <a:fillRect/>
          </a:stretch>
        </p:blipFill>
        <p:spPr>
          <a:xfrm>
            <a:off x="5995578" y="1260140"/>
            <a:ext cx="4048213" cy="3717596"/>
          </a:xfrm>
          <a:prstGeom prst="rect">
            <a:avLst/>
          </a:prstGeom>
        </p:spPr>
      </p:pic>
      <p:sp>
        <p:nvSpPr>
          <p:cNvPr id="17" name="CuadroTexto 16">
            <a:extLst>
              <a:ext uri="{FF2B5EF4-FFF2-40B4-BE49-F238E27FC236}">
                <a16:creationId xmlns:a16="http://schemas.microsoft.com/office/drawing/2014/main" id="{F887AF7F-2F85-CB7C-3FC6-B42E9BA9AEC5}"/>
              </a:ext>
            </a:extLst>
          </p:cNvPr>
          <p:cNvSpPr txBox="1"/>
          <p:nvPr/>
        </p:nvSpPr>
        <p:spPr>
          <a:xfrm>
            <a:off x="5901419" y="5574659"/>
            <a:ext cx="6400800" cy="307777"/>
          </a:xfrm>
          <a:prstGeom prst="rect">
            <a:avLst/>
          </a:prstGeom>
          <a:noFill/>
        </p:spPr>
        <p:txBody>
          <a:bodyPr wrap="square">
            <a:spAutoFit/>
          </a:bodyPr>
          <a:lstStyle/>
          <a:p>
            <a:r>
              <a:rPr lang="es-ES" sz="1400" b="1" dirty="0">
                <a:latin typeface="Century Gothic" panose="020B0502020202020204" pitchFamily="34" charset="0"/>
              </a:rPr>
              <a:t>NIVEL 2</a:t>
            </a:r>
            <a:endParaRPr lang="es-CO" sz="1400" dirty="0"/>
          </a:p>
        </p:txBody>
      </p:sp>
      <p:pic>
        <p:nvPicPr>
          <p:cNvPr id="21" name="Imagen 20">
            <a:extLst>
              <a:ext uri="{FF2B5EF4-FFF2-40B4-BE49-F238E27FC236}">
                <a16:creationId xmlns:a16="http://schemas.microsoft.com/office/drawing/2014/main" id="{4EF4A333-06CA-A502-78CD-2955EAF50E60}"/>
              </a:ext>
            </a:extLst>
          </p:cNvPr>
          <p:cNvPicPr>
            <a:picLocks noChangeAspect="1"/>
          </p:cNvPicPr>
          <p:nvPr/>
        </p:nvPicPr>
        <p:blipFill>
          <a:blip r:embed="rId5"/>
          <a:stretch>
            <a:fillRect/>
          </a:stretch>
        </p:blipFill>
        <p:spPr>
          <a:xfrm>
            <a:off x="9605924" y="3910211"/>
            <a:ext cx="2586076" cy="1282126"/>
          </a:xfrm>
          <a:prstGeom prst="rect">
            <a:avLst/>
          </a:prstGeom>
        </p:spPr>
      </p:pic>
    </p:spTree>
    <p:extLst>
      <p:ext uri="{BB962C8B-B14F-4D97-AF65-F5344CB8AC3E}">
        <p14:creationId xmlns:p14="http://schemas.microsoft.com/office/powerpoint/2010/main" val="404236471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TotalTime>
  <Words>1872</Words>
  <Application>Microsoft Office PowerPoint</Application>
  <PresentationFormat>Panorámica</PresentationFormat>
  <Paragraphs>219</Paragraphs>
  <Slides>24</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24</vt:i4>
      </vt:variant>
    </vt:vector>
  </HeadingPairs>
  <TitlesOfParts>
    <vt:vector size="29" baseType="lpstr">
      <vt:lpstr>Arial</vt:lpstr>
      <vt:lpstr>Calibri</vt:lpstr>
      <vt:lpstr>Calibri Light</vt:lpstr>
      <vt:lpstr>Century Gothic</vt:lpstr>
      <vt:lpstr>Tema de Office</vt:lpstr>
      <vt:lpstr>HOSPITAL SAN JOSÉ DEL GUAVIARE SAN JOSÉ DEL GUAVIARE - COLOMBIA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HOSPITAL SAN JOSÉ DEL GUAVIARE MUNICIPIO SAN JOSÉ DEL GUAVIARE - COLOMBIA</dc:title>
  <dc:creator>Daimar_Servidor</dc:creator>
  <cp:lastModifiedBy>USUARIO</cp:lastModifiedBy>
  <cp:revision>10</cp:revision>
  <dcterms:created xsi:type="dcterms:W3CDTF">2022-08-09T14:46:41Z</dcterms:created>
  <dcterms:modified xsi:type="dcterms:W3CDTF">2022-10-09T15:39:39Z</dcterms:modified>
</cp:coreProperties>
</file>